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handoutMasterIdLst>
    <p:handoutMasterId r:id="rId21"/>
  </p:handoutMasterIdLst>
  <p:sldIdLst>
    <p:sldId id="256" r:id="rId2"/>
    <p:sldId id="287" r:id="rId3"/>
    <p:sldId id="271" r:id="rId4"/>
    <p:sldId id="280" r:id="rId5"/>
    <p:sldId id="288" r:id="rId6"/>
    <p:sldId id="283" r:id="rId7"/>
    <p:sldId id="301" r:id="rId8"/>
    <p:sldId id="290" r:id="rId9"/>
    <p:sldId id="293" r:id="rId10"/>
    <p:sldId id="291" r:id="rId11"/>
    <p:sldId id="297" r:id="rId12"/>
    <p:sldId id="295" r:id="rId13"/>
    <p:sldId id="296" r:id="rId14"/>
    <p:sldId id="298" r:id="rId15"/>
    <p:sldId id="299" r:id="rId16"/>
    <p:sldId id="294" r:id="rId17"/>
    <p:sldId id="300" r:id="rId18"/>
    <p:sldId id="270" r:id="rId1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04" autoAdjust="0"/>
  </p:normalViewPr>
  <p:slideViewPr>
    <p:cSldViewPr>
      <p:cViewPr varScale="1">
        <p:scale>
          <a:sx n="66" d="100"/>
          <a:sy n="66" d="100"/>
        </p:scale>
        <p:origin x="68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8083E-775D-4126-923F-E9A327B56D36}" type="doc">
      <dgm:prSet loTypeId="urn:microsoft.com/office/officeart/2005/8/layout/chevron1" loCatId="process" qsTypeId="urn:microsoft.com/office/officeart/2005/8/quickstyle/simple1" qsCatId="simple" csTypeId="urn:microsoft.com/office/officeart/2005/8/colors/accent1_2" csCatId="accent1" phldr="1"/>
      <dgm:spPr/>
    </dgm:pt>
    <dgm:pt modelId="{196347B8-B2A6-4B70-B217-450FFD57F499}">
      <dgm:prSet phldrT="[Text]"/>
      <dgm:spPr>
        <a:solidFill>
          <a:schemeClr val="accent4">
            <a:lumMod val="75000"/>
          </a:schemeClr>
        </a:solidFill>
      </dgm:spPr>
      <dgm:t>
        <a:bodyPr/>
        <a:lstStyle/>
        <a:p>
          <a:r>
            <a:rPr lang="en-NZ" dirty="0" smtClean="0"/>
            <a:t>Dr Bill Daniels 	</a:t>
          </a:r>
        </a:p>
      </dgm:t>
    </dgm:pt>
    <dgm:pt modelId="{8CEC5715-63E2-473C-B28E-ABBFFC66B4E4}" type="parTrans" cxnId="{ECDE0431-335D-4A95-939C-11449EAA971E}">
      <dgm:prSet/>
      <dgm:spPr/>
      <dgm:t>
        <a:bodyPr/>
        <a:lstStyle/>
        <a:p>
          <a:endParaRPr lang="en-NZ"/>
        </a:p>
      </dgm:t>
    </dgm:pt>
    <dgm:pt modelId="{F6EC7FC5-925F-4C00-9179-EC0B91656FC0}" type="sibTrans" cxnId="{ECDE0431-335D-4A95-939C-11449EAA971E}">
      <dgm:prSet/>
      <dgm:spPr/>
      <dgm:t>
        <a:bodyPr/>
        <a:lstStyle/>
        <a:p>
          <a:endParaRPr lang="en-NZ"/>
        </a:p>
      </dgm:t>
    </dgm:pt>
    <dgm:pt modelId="{51C7338B-F86E-4117-8ADB-5D11878665EF}">
      <dgm:prSet phldrT="[Text]"/>
      <dgm:spPr>
        <a:solidFill>
          <a:schemeClr val="accent4">
            <a:lumMod val="75000"/>
          </a:schemeClr>
        </a:solidFill>
      </dgm:spPr>
      <dgm:t>
        <a:bodyPr/>
        <a:lstStyle/>
        <a:p>
          <a:r>
            <a:rPr lang="en-NZ" dirty="0" smtClean="0"/>
            <a:t>Police Cells</a:t>
          </a:r>
          <a:endParaRPr lang="en-NZ" dirty="0"/>
        </a:p>
      </dgm:t>
    </dgm:pt>
    <dgm:pt modelId="{D0D8B313-324A-40D8-B5B4-47D2613A3F0D}" type="parTrans" cxnId="{FD594690-C6FC-4EF1-9EB7-7AAB5EF6E3E4}">
      <dgm:prSet/>
      <dgm:spPr/>
      <dgm:t>
        <a:bodyPr/>
        <a:lstStyle/>
        <a:p>
          <a:endParaRPr lang="en-NZ"/>
        </a:p>
      </dgm:t>
    </dgm:pt>
    <dgm:pt modelId="{AD4A81DC-FA00-4C47-92B3-AE80A9BCAEA1}" type="sibTrans" cxnId="{FD594690-C6FC-4EF1-9EB7-7AAB5EF6E3E4}">
      <dgm:prSet/>
      <dgm:spPr/>
      <dgm:t>
        <a:bodyPr/>
        <a:lstStyle/>
        <a:p>
          <a:endParaRPr lang="en-NZ"/>
        </a:p>
      </dgm:t>
    </dgm:pt>
    <dgm:pt modelId="{F7CE5550-708F-41CA-B831-727469D19D06}">
      <dgm:prSet phldrT="[Text]"/>
      <dgm:spPr>
        <a:solidFill>
          <a:schemeClr val="accent4">
            <a:lumMod val="75000"/>
          </a:schemeClr>
        </a:solidFill>
      </dgm:spPr>
      <dgm:t>
        <a:bodyPr/>
        <a:lstStyle/>
        <a:p>
          <a:r>
            <a:rPr lang="en-NZ" dirty="0" smtClean="0"/>
            <a:t>1982:Telephones Turned On</a:t>
          </a:r>
        </a:p>
        <a:p>
          <a:r>
            <a:rPr lang="en-US" dirty="0" smtClean="0"/>
            <a:t>Support Worker role established</a:t>
          </a:r>
          <a:endParaRPr lang="en-NZ" dirty="0"/>
        </a:p>
      </dgm:t>
    </dgm:pt>
    <dgm:pt modelId="{A03140C4-762E-4A34-9D7D-6BCC5784B30A}" type="parTrans" cxnId="{7865FC3C-0BEE-46E1-BF50-19BDBAB58A70}">
      <dgm:prSet/>
      <dgm:spPr/>
      <dgm:t>
        <a:bodyPr/>
        <a:lstStyle/>
        <a:p>
          <a:endParaRPr lang="en-NZ"/>
        </a:p>
      </dgm:t>
    </dgm:pt>
    <dgm:pt modelId="{CFB99BCF-A285-4A0C-9516-62A3E7C890B3}" type="sibTrans" cxnId="{7865FC3C-0BEE-46E1-BF50-19BDBAB58A70}">
      <dgm:prSet/>
      <dgm:spPr/>
      <dgm:t>
        <a:bodyPr/>
        <a:lstStyle/>
        <a:p>
          <a:endParaRPr lang="en-NZ"/>
        </a:p>
      </dgm:t>
    </dgm:pt>
    <dgm:pt modelId="{6C208588-522B-4B6F-8F32-082538CF601B}">
      <dgm:prSet/>
      <dgm:spPr>
        <a:solidFill>
          <a:schemeClr val="accent4">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NZ" dirty="0" smtClean="0"/>
            <a:t>Research: </a:t>
          </a:r>
        </a:p>
        <a:p>
          <a:pPr marL="0" marR="0" indent="0" defTabSz="914400" eaLnBrk="1" fontAlgn="auto" latinLnBrk="0" hangingPunct="1">
            <a:lnSpc>
              <a:spcPct val="100000"/>
            </a:lnSpc>
            <a:spcBef>
              <a:spcPts val="0"/>
            </a:spcBef>
            <a:spcAft>
              <a:spcPts val="0"/>
            </a:spcAft>
            <a:buClrTx/>
            <a:buSzTx/>
            <a:buFontTx/>
            <a:buNone/>
            <a:tabLst/>
            <a:defRPr/>
          </a:pPr>
          <a:r>
            <a:rPr lang="en-NZ" dirty="0" smtClean="0"/>
            <a:t>Eileen Swan</a:t>
          </a:r>
        </a:p>
        <a:p>
          <a:pPr defTabSz="622300">
            <a:lnSpc>
              <a:spcPct val="90000"/>
            </a:lnSpc>
            <a:spcBef>
              <a:spcPct val="0"/>
            </a:spcBef>
            <a:spcAft>
              <a:spcPct val="35000"/>
            </a:spcAft>
          </a:pPr>
          <a:endParaRPr lang="en-NZ" dirty="0"/>
        </a:p>
      </dgm:t>
    </dgm:pt>
    <dgm:pt modelId="{80BB5AF9-C4B7-4C5E-901F-9BF0B5398B41}" type="parTrans" cxnId="{CFEF8BEF-15E3-4ED8-8A0C-EDBEC9E6C2A7}">
      <dgm:prSet/>
      <dgm:spPr/>
      <dgm:t>
        <a:bodyPr/>
        <a:lstStyle/>
        <a:p>
          <a:endParaRPr lang="en-NZ"/>
        </a:p>
      </dgm:t>
    </dgm:pt>
    <dgm:pt modelId="{18EBB7F4-D51B-4612-B47D-EC0DF1046700}" type="sibTrans" cxnId="{CFEF8BEF-15E3-4ED8-8A0C-EDBEC9E6C2A7}">
      <dgm:prSet/>
      <dgm:spPr/>
      <dgm:t>
        <a:bodyPr/>
        <a:lstStyle/>
        <a:p>
          <a:endParaRPr lang="en-NZ"/>
        </a:p>
      </dgm:t>
    </dgm:pt>
    <dgm:pt modelId="{4C386961-4A44-451F-841B-F5BFF8620F05}" type="pres">
      <dgm:prSet presAssocID="{BE78083E-775D-4126-923F-E9A327B56D36}" presName="Name0" presStyleCnt="0">
        <dgm:presLayoutVars>
          <dgm:dir/>
          <dgm:animLvl val="lvl"/>
          <dgm:resizeHandles val="exact"/>
        </dgm:presLayoutVars>
      </dgm:prSet>
      <dgm:spPr/>
    </dgm:pt>
    <dgm:pt modelId="{E68A1BDA-4544-46FB-95A5-5D76B6A24066}" type="pres">
      <dgm:prSet presAssocID="{196347B8-B2A6-4B70-B217-450FFD57F499}" presName="parTxOnly" presStyleLbl="node1" presStyleIdx="0" presStyleCnt="4">
        <dgm:presLayoutVars>
          <dgm:chMax val="0"/>
          <dgm:chPref val="0"/>
          <dgm:bulletEnabled val="1"/>
        </dgm:presLayoutVars>
      </dgm:prSet>
      <dgm:spPr/>
      <dgm:t>
        <a:bodyPr/>
        <a:lstStyle/>
        <a:p>
          <a:endParaRPr lang="en-NZ"/>
        </a:p>
      </dgm:t>
    </dgm:pt>
    <dgm:pt modelId="{55664C73-9B30-4ABD-A2B1-688D164F208D}" type="pres">
      <dgm:prSet presAssocID="{F6EC7FC5-925F-4C00-9179-EC0B91656FC0}" presName="parTxOnlySpace" presStyleCnt="0"/>
      <dgm:spPr/>
    </dgm:pt>
    <dgm:pt modelId="{1F265B64-56D9-45F4-80FF-BF64D69D1D75}" type="pres">
      <dgm:prSet presAssocID="{51C7338B-F86E-4117-8ADB-5D11878665EF}" presName="parTxOnly" presStyleLbl="node1" presStyleIdx="1" presStyleCnt="4">
        <dgm:presLayoutVars>
          <dgm:chMax val="0"/>
          <dgm:chPref val="0"/>
          <dgm:bulletEnabled val="1"/>
        </dgm:presLayoutVars>
      </dgm:prSet>
      <dgm:spPr/>
      <dgm:t>
        <a:bodyPr/>
        <a:lstStyle/>
        <a:p>
          <a:endParaRPr lang="en-NZ"/>
        </a:p>
      </dgm:t>
    </dgm:pt>
    <dgm:pt modelId="{763F5B95-7ABE-4D5B-9C00-6D75F17BB8CB}" type="pres">
      <dgm:prSet presAssocID="{AD4A81DC-FA00-4C47-92B3-AE80A9BCAEA1}" presName="parTxOnlySpace" presStyleCnt="0"/>
      <dgm:spPr/>
    </dgm:pt>
    <dgm:pt modelId="{C3246934-AB25-46C7-95CC-F1D6AEE23571}" type="pres">
      <dgm:prSet presAssocID="{6C208588-522B-4B6F-8F32-082538CF601B}" presName="parTxOnly" presStyleLbl="node1" presStyleIdx="2" presStyleCnt="4">
        <dgm:presLayoutVars>
          <dgm:chMax val="0"/>
          <dgm:chPref val="0"/>
          <dgm:bulletEnabled val="1"/>
        </dgm:presLayoutVars>
      </dgm:prSet>
      <dgm:spPr/>
      <dgm:t>
        <a:bodyPr/>
        <a:lstStyle/>
        <a:p>
          <a:endParaRPr lang="en-NZ"/>
        </a:p>
      </dgm:t>
    </dgm:pt>
    <dgm:pt modelId="{15A0EFFA-4F0E-4423-A6B0-8D7EE8024DD2}" type="pres">
      <dgm:prSet presAssocID="{18EBB7F4-D51B-4612-B47D-EC0DF1046700}" presName="parTxOnlySpace" presStyleCnt="0"/>
      <dgm:spPr/>
    </dgm:pt>
    <dgm:pt modelId="{17BFFA9E-60F0-4FCF-8460-D8B64B60E4B4}" type="pres">
      <dgm:prSet presAssocID="{F7CE5550-708F-41CA-B831-727469D19D06}" presName="parTxOnly" presStyleLbl="node1" presStyleIdx="3" presStyleCnt="4">
        <dgm:presLayoutVars>
          <dgm:chMax val="0"/>
          <dgm:chPref val="0"/>
          <dgm:bulletEnabled val="1"/>
        </dgm:presLayoutVars>
      </dgm:prSet>
      <dgm:spPr/>
      <dgm:t>
        <a:bodyPr/>
        <a:lstStyle/>
        <a:p>
          <a:endParaRPr lang="en-NZ"/>
        </a:p>
      </dgm:t>
    </dgm:pt>
  </dgm:ptLst>
  <dgm:cxnLst>
    <dgm:cxn modelId="{298BDAA8-BC47-4CD3-A950-1B3DE14F374B}" type="presOf" srcId="{6C208588-522B-4B6F-8F32-082538CF601B}" destId="{C3246934-AB25-46C7-95CC-F1D6AEE23571}" srcOrd="0" destOrd="0" presId="urn:microsoft.com/office/officeart/2005/8/layout/chevron1"/>
    <dgm:cxn modelId="{98088526-30AA-488F-B6BC-DA62602FF6EA}" type="presOf" srcId="{BE78083E-775D-4126-923F-E9A327B56D36}" destId="{4C386961-4A44-451F-841B-F5BFF8620F05}" srcOrd="0" destOrd="0" presId="urn:microsoft.com/office/officeart/2005/8/layout/chevron1"/>
    <dgm:cxn modelId="{FD594690-C6FC-4EF1-9EB7-7AAB5EF6E3E4}" srcId="{BE78083E-775D-4126-923F-E9A327B56D36}" destId="{51C7338B-F86E-4117-8ADB-5D11878665EF}" srcOrd="1" destOrd="0" parTransId="{D0D8B313-324A-40D8-B5B4-47D2613A3F0D}" sibTransId="{AD4A81DC-FA00-4C47-92B3-AE80A9BCAEA1}"/>
    <dgm:cxn modelId="{89CE15C8-4242-4896-9718-2885E342FDF4}" type="presOf" srcId="{51C7338B-F86E-4117-8ADB-5D11878665EF}" destId="{1F265B64-56D9-45F4-80FF-BF64D69D1D75}" srcOrd="0" destOrd="0" presId="urn:microsoft.com/office/officeart/2005/8/layout/chevron1"/>
    <dgm:cxn modelId="{4AB74061-2BA4-4D15-BFBC-E2242C8A599A}" type="presOf" srcId="{F7CE5550-708F-41CA-B831-727469D19D06}" destId="{17BFFA9E-60F0-4FCF-8460-D8B64B60E4B4}" srcOrd="0" destOrd="0" presId="urn:microsoft.com/office/officeart/2005/8/layout/chevron1"/>
    <dgm:cxn modelId="{ECDE0431-335D-4A95-939C-11449EAA971E}" srcId="{BE78083E-775D-4126-923F-E9A327B56D36}" destId="{196347B8-B2A6-4B70-B217-450FFD57F499}" srcOrd="0" destOrd="0" parTransId="{8CEC5715-63E2-473C-B28E-ABBFFC66B4E4}" sibTransId="{F6EC7FC5-925F-4C00-9179-EC0B91656FC0}"/>
    <dgm:cxn modelId="{7865FC3C-0BEE-46E1-BF50-19BDBAB58A70}" srcId="{BE78083E-775D-4126-923F-E9A327B56D36}" destId="{F7CE5550-708F-41CA-B831-727469D19D06}" srcOrd="3" destOrd="0" parTransId="{A03140C4-762E-4A34-9D7D-6BCC5784B30A}" sibTransId="{CFB99BCF-A285-4A0C-9516-62A3E7C890B3}"/>
    <dgm:cxn modelId="{CFEF8BEF-15E3-4ED8-8A0C-EDBEC9E6C2A7}" srcId="{BE78083E-775D-4126-923F-E9A327B56D36}" destId="{6C208588-522B-4B6F-8F32-082538CF601B}" srcOrd="2" destOrd="0" parTransId="{80BB5AF9-C4B7-4C5E-901F-9BF0B5398B41}" sibTransId="{18EBB7F4-D51B-4612-B47D-EC0DF1046700}"/>
    <dgm:cxn modelId="{2AD6A2BA-7735-4A23-83F0-5B441237F2DF}" type="presOf" srcId="{196347B8-B2A6-4B70-B217-450FFD57F499}" destId="{E68A1BDA-4544-46FB-95A5-5D76B6A24066}" srcOrd="0" destOrd="0" presId="urn:microsoft.com/office/officeart/2005/8/layout/chevron1"/>
    <dgm:cxn modelId="{DBD22A62-45BC-49F0-8FFA-019D982248AE}" type="presParOf" srcId="{4C386961-4A44-451F-841B-F5BFF8620F05}" destId="{E68A1BDA-4544-46FB-95A5-5D76B6A24066}" srcOrd="0" destOrd="0" presId="urn:microsoft.com/office/officeart/2005/8/layout/chevron1"/>
    <dgm:cxn modelId="{AAD96D7A-7809-41B3-B094-25E44D56C925}" type="presParOf" srcId="{4C386961-4A44-451F-841B-F5BFF8620F05}" destId="{55664C73-9B30-4ABD-A2B1-688D164F208D}" srcOrd="1" destOrd="0" presId="urn:microsoft.com/office/officeart/2005/8/layout/chevron1"/>
    <dgm:cxn modelId="{A3B7CD86-94F7-45CC-943B-C71E97129A27}" type="presParOf" srcId="{4C386961-4A44-451F-841B-F5BFF8620F05}" destId="{1F265B64-56D9-45F4-80FF-BF64D69D1D75}" srcOrd="2" destOrd="0" presId="urn:microsoft.com/office/officeart/2005/8/layout/chevron1"/>
    <dgm:cxn modelId="{9DE84648-F42E-460A-8D32-9724C960F2A5}" type="presParOf" srcId="{4C386961-4A44-451F-841B-F5BFF8620F05}" destId="{763F5B95-7ABE-4D5B-9C00-6D75F17BB8CB}" srcOrd="3" destOrd="0" presId="urn:microsoft.com/office/officeart/2005/8/layout/chevron1"/>
    <dgm:cxn modelId="{AE3ECA11-F291-4D5E-9674-7BAB475410AB}" type="presParOf" srcId="{4C386961-4A44-451F-841B-F5BFF8620F05}" destId="{C3246934-AB25-46C7-95CC-F1D6AEE23571}" srcOrd="4" destOrd="0" presId="urn:microsoft.com/office/officeart/2005/8/layout/chevron1"/>
    <dgm:cxn modelId="{644020D9-44A9-4DB0-B614-EAE9164ADDF9}" type="presParOf" srcId="{4C386961-4A44-451F-841B-F5BFF8620F05}" destId="{15A0EFFA-4F0E-4423-A6B0-8D7EE8024DD2}" srcOrd="5" destOrd="0" presId="urn:microsoft.com/office/officeart/2005/8/layout/chevron1"/>
    <dgm:cxn modelId="{27890154-F45A-4DBA-BEB2-60BB483B96A6}" type="presParOf" srcId="{4C386961-4A44-451F-841B-F5BFF8620F05}" destId="{17BFFA9E-60F0-4FCF-8460-D8B64B60E4B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1BDA-4544-46FB-95A5-5D76B6A24066}">
      <dsp:nvSpPr>
        <dsp:cNvPr id="0" name=""/>
        <dsp:cNvSpPr/>
      </dsp:nvSpPr>
      <dsp:spPr>
        <a:xfrm>
          <a:off x="4008" y="1593470"/>
          <a:ext cx="2333227" cy="933291"/>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NZ" sz="1500" kern="1200" dirty="0" smtClean="0"/>
            <a:t>Dr Bill Daniels 	</a:t>
          </a:r>
        </a:p>
      </dsp:txBody>
      <dsp:txXfrm>
        <a:off x="470654" y="1593470"/>
        <a:ext cx="1399936" cy="933291"/>
      </dsp:txXfrm>
    </dsp:sp>
    <dsp:sp modelId="{1F265B64-56D9-45F4-80FF-BF64D69D1D75}">
      <dsp:nvSpPr>
        <dsp:cNvPr id="0" name=""/>
        <dsp:cNvSpPr/>
      </dsp:nvSpPr>
      <dsp:spPr>
        <a:xfrm>
          <a:off x="2103913" y="1593470"/>
          <a:ext cx="2333227" cy="933291"/>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NZ" sz="1500" kern="1200" dirty="0" smtClean="0"/>
            <a:t>Police Cells</a:t>
          </a:r>
          <a:endParaRPr lang="en-NZ" sz="1500" kern="1200" dirty="0"/>
        </a:p>
      </dsp:txBody>
      <dsp:txXfrm>
        <a:off x="2570559" y="1593470"/>
        <a:ext cx="1399936" cy="933291"/>
      </dsp:txXfrm>
    </dsp:sp>
    <dsp:sp modelId="{C3246934-AB25-46C7-95CC-F1D6AEE23571}">
      <dsp:nvSpPr>
        <dsp:cNvPr id="0" name=""/>
        <dsp:cNvSpPr/>
      </dsp:nvSpPr>
      <dsp:spPr>
        <a:xfrm>
          <a:off x="4203818" y="1593470"/>
          <a:ext cx="2333227" cy="933291"/>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NZ" sz="1500" kern="1200" dirty="0" smtClean="0"/>
            <a:t>Research: </a:t>
          </a:r>
        </a:p>
        <a:p>
          <a:pPr marL="0" marR="0" lvl="0" indent="0" algn="ctr" defTabSz="914400" eaLnBrk="1" fontAlgn="auto" latinLnBrk="0" hangingPunct="1">
            <a:lnSpc>
              <a:spcPct val="100000"/>
            </a:lnSpc>
            <a:spcBef>
              <a:spcPct val="0"/>
            </a:spcBef>
            <a:spcAft>
              <a:spcPts val="0"/>
            </a:spcAft>
            <a:buClrTx/>
            <a:buSzTx/>
            <a:buFontTx/>
            <a:buNone/>
            <a:tabLst/>
            <a:defRPr/>
          </a:pPr>
          <a:r>
            <a:rPr lang="en-NZ" sz="1500" kern="1200" dirty="0" smtClean="0"/>
            <a:t>Eileen Swan</a:t>
          </a:r>
        </a:p>
        <a:p>
          <a:pPr lvl="0" algn="ctr" defTabSz="622300">
            <a:lnSpc>
              <a:spcPct val="90000"/>
            </a:lnSpc>
            <a:spcBef>
              <a:spcPct val="0"/>
            </a:spcBef>
            <a:spcAft>
              <a:spcPct val="35000"/>
            </a:spcAft>
          </a:pPr>
          <a:endParaRPr lang="en-NZ" sz="1500" kern="1200" dirty="0"/>
        </a:p>
      </dsp:txBody>
      <dsp:txXfrm>
        <a:off x="4670464" y="1593470"/>
        <a:ext cx="1399936" cy="933291"/>
      </dsp:txXfrm>
    </dsp:sp>
    <dsp:sp modelId="{17BFFA9E-60F0-4FCF-8460-D8B64B60E4B4}">
      <dsp:nvSpPr>
        <dsp:cNvPr id="0" name=""/>
        <dsp:cNvSpPr/>
      </dsp:nvSpPr>
      <dsp:spPr>
        <a:xfrm>
          <a:off x="6303723" y="1593470"/>
          <a:ext cx="2333227" cy="933291"/>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NZ" sz="1500" kern="1200" dirty="0" smtClean="0"/>
            <a:t>1982:Telephones Turned On</a:t>
          </a:r>
        </a:p>
        <a:p>
          <a:pPr lvl="0" algn="ctr" defTabSz="666750">
            <a:lnSpc>
              <a:spcPct val="90000"/>
            </a:lnSpc>
            <a:spcBef>
              <a:spcPct val="0"/>
            </a:spcBef>
            <a:spcAft>
              <a:spcPct val="35000"/>
            </a:spcAft>
          </a:pPr>
          <a:r>
            <a:rPr lang="en-US" sz="1500" kern="1200" dirty="0" smtClean="0"/>
            <a:t>Support Worker role established</a:t>
          </a:r>
          <a:endParaRPr lang="en-NZ" sz="1500" kern="1200" dirty="0"/>
        </a:p>
      </dsp:txBody>
      <dsp:txXfrm>
        <a:off x="6770369" y="1593470"/>
        <a:ext cx="1399936" cy="9332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r>
              <a:rPr lang="en-NZ" smtClean="0"/>
              <a:t>1.3 The Role of the Crisis Support Worker 2016</a:t>
            </a:r>
            <a:endParaRPr lang="en-NZ"/>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96D833D2-F2CE-4E18-89B3-87725EB3CA2A}" type="datetimeFigureOut">
              <a:rPr lang="en-NZ" smtClean="0"/>
              <a:t>11/05/2016</a:t>
            </a:fld>
            <a:endParaRPr lang="en-NZ"/>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83D49AF5-61DF-4EC1-9230-CDE6B18D6737}" type="slidenum">
              <a:rPr lang="en-NZ" smtClean="0"/>
              <a:t>‹#›</a:t>
            </a:fld>
            <a:endParaRPr lang="en-NZ"/>
          </a:p>
        </p:txBody>
      </p:sp>
    </p:spTree>
    <p:extLst>
      <p:ext uri="{BB962C8B-B14F-4D97-AF65-F5344CB8AC3E}">
        <p14:creationId xmlns:p14="http://schemas.microsoft.com/office/powerpoint/2010/main" val="775326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695" tIns="47348" rIns="94695" bIns="47348" rtlCol="0"/>
          <a:lstStyle>
            <a:lvl1pPr algn="l">
              <a:defRPr sz="1200"/>
            </a:lvl1pPr>
          </a:lstStyle>
          <a:p>
            <a:r>
              <a:rPr lang="en-NZ" smtClean="0"/>
              <a:t>1.3 The Role of the Crisis Support Worker 2016</a:t>
            </a:r>
            <a:endParaRPr lang="en-NZ"/>
          </a:p>
        </p:txBody>
      </p:sp>
      <p:sp>
        <p:nvSpPr>
          <p:cNvPr id="3" name="Date Placeholder 2"/>
          <p:cNvSpPr>
            <a:spLocks noGrp="1"/>
          </p:cNvSpPr>
          <p:nvPr>
            <p:ph type="dt" idx="1"/>
          </p:nvPr>
        </p:nvSpPr>
        <p:spPr>
          <a:xfrm>
            <a:off x="4021295" y="0"/>
            <a:ext cx="3076363" cy="511731"/>
          </a:xfrm>
          <a:prstGeom prst="rect">
            <a:avLst/>
          </a:prstGeom>
        </p:spPr>
        <p:txBody>
          <a:bodyPr vert="horz" lIns="94695" tIns="47348" rIns="94695" bIns="47348" rtlCol="0"/>
          <a:lstStyle>
            <a:lvl1pPr algn="r">
              <a:defRPr sz="1200"/>
            </a:lvl1pPr>
          </a:lstStyle>
          <a:p>
            <a:fld id="{D4E4EA80-6BCE-4BF6-8D75-B4BFA9C2A299}" type="datetimeFigureOut">
              <a:rPr lang="en-NZ" smtClean="0"/>
              <a:pPr/>
              <a:t>11/05/2016</a:t>
            </a:fld>
            <a:endParaRPr lang="en-NZ"/>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695" tIns="47348" rIns="94695" bIns="47348" rtlCol="0" anchor="ctr"/>
          <a:lstStyle/>
          <a:p>
            <a:endParaRPr lang="en-NZ"/>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4695" tIns="47348" rIns="94695" bIns="4734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721106"/>
            <a:ext cx="3076363" cy="511731"/>
          </a:xfrm>
          <a:prstGeom prst="rect">
            <a:avLst/>
          </a:prstGeom>
        </p:spPr>
        <p:txBody>
          <a:bodyPr vert="horz" lIns="94695" tIns="47348" rIns="94695" bIns="47348" rtlCol="0" anchor="b"/>
          <a:lstStyle>
            <a:lvl1pPr algn="l">
              <a:defRPr sz="1200"/>
            </a:lvl1pPr>
          </a:lstStyle>
          <a:p>
            <a:endParaRPr lang="en-NZ"/>
          </a:p>
        </p:txBody>
      </p:sp>
      <p:sp>
        <p:nvSpPr>
          <p:cNvPr id="7" name="Slide Number Placeholder 6"/>
          <p:cNvSpPr>
            <a:spLocks noGrp="1"/>
          </p:cNvSpPr>
          <p:nvPr>
            <p:ph type="sldNum" sz="quarter" idx="5"/>
          </p:nvPr>
        </p:nvSpPr>
        <p:spPr>
          <a:xfrm>
            <a:off x="4021295" y="9721106"/>
            <a:ext cx="3076363" cy="511731"/>
          </a:xfrm>
          <a:prstGeom prst="rect">
            <a:avLst/>
          </a:prstGeom>
        </p:spPr>
        <p:txBody>
          <a:bodyPr vert="horz" lIns="94695" tIns="47348" rIns="94695" bIns="47348" rtlCol="0" anchor="b"/>
          <a:lstStyle>
            <a:lvl1pPr algn="r">
              <a:defRPr sz="1200"/>
            </a:lvl1pPr>
          </a:lstStyle>
          <a:p>
            <a:fld id="{F81A45C2-CD2C-4F93-8BEB-BD6FF3F9A6A1}" type="slidenum">
              <a:rPr lang="en-NZ" smtClean="0"/>
              <a:pPr/>
              <a:t>‹#›</a:t>
            </a:fld>
            <a:endParaRPr lang="en-NZ"/>
          </a:p>
        </p:txBody>
      </p:sp>
    </p:spTree>
    <p:extLst>
      <p:ext uri="{BB962C8B-B14F-4D97-AF65-F5344CB8AC3E}">
        <p14:creationId xmlns:p14="http://schemas.microsoft.com/office/powerpoint/2010/main" val="106864351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81A45C2-CD2C-4F93-8BEB-BD6FF3F9A6A1}" type="slidenum">
              <a:rPr lang="en-NZ" smtClean="0"/>
              <a:pPr/>
              <a:t>1</a:t>
            </a:fld>
            <a:endParaRPr lang="en-NZ"/>
          </a:p>
        </p:txBody>
      </p:sp>
      <p:sp>
        <p:nvSpPr>
          <p:cNvPr id="5" name="Header Placeholder 4"/>
          <p:cNvSpPr>
            <a:spLocks noGrp="1"/>
          </p:cNvSpPr>
          <p:nvPr>
            <p:ph type="hdr" sz="quarter" idx="11"/>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245834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002BB84-253A-40F5-B8FD-1B490F1A9A7E}" type="slidenum">
              <a:rPr lang="en-NZ" smtClean="0"/>
              <a:pPr/>
              <a:t>11</a:t>
            </a:fld>
            <a:endParaRPr lang="en-NZ"/>
          </a:p>
        </p:txBody>
      </p:sp>
      <p:sp>
        <p:nvSpPr>
          <p:cNvPr id="5" name="Date Placeholder 4"/>
          <p:cNvSpPr>
            <a:spLocks noGrp="1"/>
          </p:cNvSpPr>
          <p:nvPr>
            <p:ph type="dt" idx="11"/>
          </p:nvPr>
        </p:nvSpPr>
        <p:spPr/>
        <p:txBody>
          <a:bodyPr/>
          <a:lstStyle/>
          <a:p>
            <a:endParaRPr lang="en-NZ"/>
          </a:p>
        </p:txBody>
      </p:sp>
      <p:sp>
        <p:nvSpPr>
          <p:cNvPr id="6" name="Header Placeholder 5"/>
          <p:cNvSpPr>
            <a:spLocks noGrp="1"/>
          </p:cNvSpPr>
          <p:nvPr>
            <p:ph type="hdr" sz="quarter" idx="12"/>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1296837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002BB84-253A-40F5-B8FD-1B490F1A9A7E}" type="slidenum">
              <a:rPr lang="en-NZ" smtClean="0"/>
              <a:pPr/>
              <a:t>12</a:t>
            </a:fld>
            <a:endParaRPr lang="en-NZ"/>
          </a:p>
        </p:txBody>
      </p:sp>
      <p:sp>
        <p:nvSpPr>
          <p:cNvPr id="5" name="Date Placeholder 4"/>
          <p:cNvSpPr>
            <a:spLocks noGrp="1"/>
          </p:cNvSpPr>
          <p:nvPr>
            <p:ph type="dt" idx="11"/>
          </p:nvPr>
        </p:nvSpPr>
        <p:spPr/>
        <p:txBody>
          <a:bodyPr/>
          <a:lstStyle/>
          <a:p>
            <a:endParaRPr lang="en-NZ"/>
          </a:p>
        </p:txBody>
      </p:sp>
      <p:sp>
        <p:nvSpPr>
          <p:cNvPr id="6" name="Header Placeholder 5"/>
          <p:cNvSpPr>
            <a:spLocks noGrp="1"/>
          </p:cNvSpPr>
          <p:nvPr>
            <p:ph type="hdr" sz="quarter" idx="12"/>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3092637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1" defTabSz="1000924">
              <a:defRPr/>
            </a:pPr>
            <a:r>
              <a:rPr lang="en-US" altLang="zh-CN" sz="3300" dirty="0">
                <a:ea typeface="宋体" charset="-122"/>
              </a:rPr>
              <a:t>Give the person time to talk</a:t>
            </a:r>
          </a:p>
          <a:p>
            <a:pPr lvl="1">
              <a:buFont typeface="Arial" pitchFamily="34" charset="0"/>
              <a:buChar char="•"/>
            </a:pPr>
            <a:r>
              <a:rPr lang="en-US" altLang="zh-CN" sz="2600" dirty="0">
                <a:ea typeface="宋体" charset="-122"/>
              </a:rPr>
              <a:t>What to expect next </a:t>
            </a:r>
          </a:p>
          <a:p>
            <a:pPr lvl="2">
              <a:buFont typeface="Arial" pitchFamily="34" charset="0"/>
              <a:buChar char="•"/>
            </a:pPr>
            <a:r>
              <a:rPr lang="en-US" altLang="zh-CN" sz="2600" dirty="0">
                <a:ea typeface="宋体" charset="-122"/>
              </a:rPr>
              <a:t>Practical information on the legal process, medical options and process, etc. (</a:t>
            </a:r>
            <a:r>
              <a:rPr lang="en-US" altLang="zh-CN" sz="2600" b="1" dirty="0">
                <a:ea typeface="宋体" charset="-122"/>
              </a:rPr>
              <a:t>resources</a:t>
            </a:r>
            <a:r>
              <a:rPr lang="en-US" altLang="zh-CN" sz="2600" dirty="0">
                <a:ea typeface="宋体" charset="-122"/>
              </a:rPr>
              <a:t> in packets)</a:t>
            </a:r>
          </a:p>
          <a:p>
            <a:pPr lvl="2">
              <a:buFont typeface="Arial" pitchFamily="34" charset="0"/>
              <a:buChar char="•"/>
            </a:pPr>
            <a:r>
              <a:rPr lang="en-US" altLang="zh-CN" sz="2600" dirty="0">
                <a:ea typeface="宋体" charset="-122"/>
              </a:rPr>
              <a:t>Emotional, physical, spiritual reactions may be expected in the future (self and others)</a:t>
            </a:r>
          </a:p>
          <a:p>
            <a:pPr lvl="2">
              <a:buFont typeface="Arial" pitchFamily="34" charset="0"/>
              <a:buChar char="•"/>
            </a:pPr>
            <a:endParaRPr lang="en-US" altLang="zh-CN" sz="2600" dirty="0">
              <a:ea typeface="宋体" charset="-122"/>
            </a:endParaRPr>
          </a:p>
          <a:p>
            <a:pPr lvl="1">
              <a:buFont typeface="Arial" pitchFamily="34" charset="0"/>
              <a:buChar char="•"/>
            </a:pPr>
            <a:r>
              <a:rPr lang="en-US" altLang="zh-CN" sz="2600" dirty="0">
                <a:ea typeface="宋体" charset="-122"/>
              </a:rPr>
              <a:t>Identifying options </a:t>
            </a:r>
          </a:p>
          <a:p>
            <a:pPr lvl="2">
              <a:buFont typeface="Arial" pitchFamily="34" charset="0"/>
              <a:buChar char="•"/>
            </a:pPr>
            <a:r>
              <a:rPr lang="en-US" altLang="zh-CN" sz="2600" dirty="0">
                <a:ea typeface="宋体" charset="-122"/>
              </a:rPr>
              <a:t>Plan for self-care—rest, nutrition, problem solving, </a:t>
            </a:r>
            <a:r>
              <a:rPr lang="en-US" altLang="zh-CN" sz="2600" dirty="0" err="1">
                <a:ea typeface="宋体" charset="-122"/>
              </a:rPr>
              <a:t>etc</a:t>
            </a:r>
            <a:endParaRPr lang="en-AU" sz="2600" dirty="0"/>
          </a:p>
          <a:p>
            <a:endParaRPr lang="en-NZ" dirty="0" smtClean="0"/>
          </a:p>
          <a:p>
            <a:endParaRPr lang="en-NZ" dirty="0"/>
          </a:p>
        </p:txBody>
      </p:sp>
      <p:sp>
        <p:nvSpPr>
          <p:cNvPr id="4" name="Slide Number Placeholder 3"/>
          <p:cNvSpPr>
            <a:spLocks noGrp="1"/>
          </p:cNvSpPr>
          <p:nvPr>
            <p:ph type="sldNum" sz="quarter" idx="10"/>
          </p:nvPr>
        </p:nvSpPr>
        <p:spPr/>
        <p:txBody>
          <a:bodyPr/>
          <a:lstStyle/>
          <a:p>
            <a:fld id="{4781EA7B-FAB1-4BE0-90DF-C6D8382A9D40}" type="slidenum">
              <a:rPr lang="en-NZ" smtClean="0"/>
              <a:t>13</a:t>
            </a:fld>
            <a:endParaRPr lang="en-NZ"/>
          </a:p>
        </p:txBody>
      </p:sp>
      <p:sp>
        <p:nvSpPr>
          <p:cNvPr id="5" name="Date Placeholder 4"/>
          <p:cNvSpPr>
            <a:spLocks noGrp="1"/>
          </p:cNvSpPr>
          <p:nvPr>
            <p:ph type="dt" idx="11"/>
          </p:nvPr>
        </p:nvSpPr>
        <p:spPr/>
        <p:txBody>
          <a:bodyPr/>
          <a:lstStyle/>
          <a:p>
            <a:endParaRPr lang="en-NZ"/>
          </a:p>
        </p:txBody>
      </p:sp>
      <p:sp>
        <p:nvSpPr>
          <p:cNvPr id="6" name="Header Placeholder 5"/>
          <p:cNvSpPr>
            <a:spLocks noGrp="1"/>
          </p:cNvSpPr>
          <p:nvPr>
            <p:ph type="hdr" sz="quarter" idx="12"/>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2168546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buFont typeface="Arial" pitchFamily="34" charset="0"/>
              <a:buChar char="•"/>
            </a:pPr>
            <a:r>
              <a:rPr lang="en-US" altLang="zh-CN" sz="2500" dirty="0">
                <a:ea typeface="宋体" charset="-122"/>
              </a:rPr>
              <a:t>Prediction &amp; preparation</a:t>
            </a:r>
          </a:p>
          <a:p>
            <a:pPr lvl="1">
              <a:buFont typeface="Arial" pitchFamily="34" charset="0"/>
              <a:buChar char="•"/>
            </a:pPr>
            <a:endParaRPr lang="en-US" altLang="zh-CN" sz="2500" dirty="0">
              <a:ea typeface="宋体" charset="-122"/>
            </a:endParaRPr>
          </a:p>
          <a:p>
            <a:pPr lvl="1">
              <a:buFont typeface="Arial" pitchFamily="34" charset="0"/>
              <a:buChar char="•"/>
            </a:pPr>
            <a:r>
              <a:rPr lang="en-US" altLang="zh-CN" sz="2500" dirty="0">
                <a:ea typeface="宋体" charset="-122"/>
              </a:rPr>
              <a:t>Restoring balance of what’s happening in the brain – overwhelm of RPC</a:t>
            </a:r>
          </a:p>
          <a:p>
            <a:pPr lvl="1">
              <a:buFont typeface="Arial" pitchFamily="34" charset="0"/>
              <a:buChar char="•"/>
            </a:pPr>
            <a:r>
              <a:rPr lang="en-US" altLang="zh-CN" sz="2500" dirty="0">
                <a:ea typeface="宋体" charset="-122"/>
              </a:rPr>
              <a:t>Not just </a:t>
            </a:r>
            <a:r>
              <a:rPr lang="en-US" altLang="zh-CN" sz="2500" dirty="0" err="1">
                <a:ea typeface="宋体" charset="-122"/>
              </a:rPr>
              <a:t>resoring</a:t>
            </a:r>
            <a:r>
              <a:rPr lang="en-US" altLang="zh-CN" sz="2500" dirty="0">
                <a:ea typeface="宋体" charset="-122"/>
              </a:rPr>
              <a:t> balance – integrating what’s happened, sitting with confusion, memory loss holding that whilst also being able to process and make sense of what’s happened</a:t>
            </a:r>
          </a:p>
          <a:p>
            <a:pPr lvl="1">
              <a:buFont typeface="Arial" pitchFamily="34" charset="0"/>
              <a:buChar char="•"/>
            </a:pPr>
            <a:endParaRPr lang="en-US" altLang="zh-CN" sz="2500" dirty="0">
              <a:ea typeface="宋体" charset="-122"/>
            </a:endParaRPr>
          </a:p>
          <a:p>
            <a:pPr lvl="1">
              <a:buFont typeface="Arial" pitchFamily="34" charset="0"/>
              <a:buChar char="•"/>
            </a:pPr>
            <a:r>
              <a:rPr lang="en-US" altLang="zh-CN" sz="2500" dirty="0">
                <a:ea typeface="宋体" charset="-122"/>
              </a:rPr>
              <a:t>Information is power</a:t>
            </a:r>
          </a:p>
          <a:p>
            <a:pPr lvl="1">
              <a:buFont typeface="Arial" pitchFamily="34" charset="0"/>
              <a:buChar char="•"/>
            </a:pPr>
            <a:endParaRPr lang="en-US" altLang="zh-CN" sz="2500" dirty="0">
              <a:ea typeface="宋体" charset="-122"/>
            </a:endParaRPr>
          </a:p>
          <a:p>
            <a:pPr lvl="1">
              <a:buFont typeface="Arial" pitchFamily="34" charset="0"/>
              <a:buChar char="•"/>
            </a:pPr>
            <a:r>
              <a:rPr lang="en-US" altLang="zh-CN" sz="2500" dirty="0">
                <a:ea typeface="宋体" charset="-122"/>
              </a:rPr>
              <a:t>What to expect next </a:t>
            </a:r>
          </a:p>
          <a:p>
            <a:pPr lvl="2">
              <a:buFont typeface="Arial" pitchFamily="34" charset="0"/>
              <a:buChar char="•"/>
            </a:pPr>
            <a:r>
              <a:rPr lang="en-US" altLang="zh-CN" sz="2500" dirty="0">
                <a:ea typeface="宋体" charset="-122"/>
              </a:rPr>
              <a:t>Practical information on the legal process, medical options and process, etc. (</a:t>
            </a:r>
            <a:r>
              <a:rPr lang="en-US" altLang="zh-CN" sz="2500" b="1" dirty="0">
                <a:ea typeface="宋体" charset="-122"/>
              </a:rPr>
              <a:t>resources</a:t>
            </a:r>
            <a:r>
              <a:rPr lang="en-US" altLang="zh-CN" sz="2500" dirty="0">
                <a:ea typeface="宋体" charset="-122"/>
              </a:rPr>
              <a:t> in packets)</a:t>
            </a:r>
          </a:p>
          <a:p>
            <a:pPr lvl="2">
              <a:buFont typeface="Arial" pitchFamily="34" charset="0"/>
              <a:buChar char="•"/>
            </a:pPr>
            <a:r>
              <a:rPr lang="en-US" altLang="zh-CN" sz="2500" dirty="0">
                <a:ea typeface="宋体" charset="-122"/>
              </a:rPr>
              <a:t>Emotional, physical, spiritual reactions may be expected in the future (self and others)</a:t>
            </a:r>
          </a:p>
          <a:p>
            <a:pPr lvl="2">
              <a:buFont typeface="Arial" pitchFamily="34" charset="0"/>
              <a:buChar char="•"/>
            </a:pPr>
            <a:endParaRPr lang="en-US" altLang="zh-CN" sz="2500" dirty="0">
              <a:ea typeface="宋体" charset="-122"/>
            </a:endParaRPr>
          </a:p>
          <a:p>
            <a:endParaRPr lang="en-NZ" dirty="0"/>
          </a:p>
        </p:txBody>
      </p:sp>
      <p:sp>
        <p:nvSpPr>
          <p:cNvPr id="4" name="Slide Number Placeholder 3"/>
          <p:cNvSpPr>
            <a:spLocks noGrp="1"/>
          </p:cNvSpPr>
          <p:nvPr>
            <p:ph type="sldNum" sz="quarter" idx="10"/>
          </p:nvPr>
        </p:nvSpPr>
        <p:spPr/>
        <p:txBody>
          <a:bodyPr/>
          <a:lstStyle/>
          <a:p>
            <a:fld id="{6002BB84-253A-40F5-B8FD-1B490F1A9A7E}" type="slidenum">
              <a:rPr lang="en-NZ" smtClean="0"/>
              <a:pPr/>
              <a:t>14</a:t>
            </a:fld>
            <a:endParaRPr lang="en-NZ"/>
          </a:p>
        </p:txBody>
      </p:sp>
      <p:sp>
        <p:nvSpPr>
          <p:cNvPr id="5" name="Date Placeholder 4"/>
          <p:cNvSpPr>
            <a:spLocks noGrp="1"/>
          </p:cNvSpPr>
          <p:nvPr>
            <p:ph type="dt" idx="11"/>
          </p:nvPr>
        </p:nvSpPr>
        <p:spPr/>
        <p:txBody>
          <a:bodyPr/>
          <a:lstStyle/>
          <a:p>
            <a:endParaRPr lang="en-NZ"/>
          </a:p>
        </p:txBody>
      </p:sp>
      <p:sp>
        <p:nvSpPr>
          <p:cNvPr id="6" name="Header Placeholder 5"/>
          <p:cNvSpPr>
            <a:spLocks noGrp="1"/>
          </p:cNvSpPr>
          <p:nvPr>
            <p:ph type="hdr" sz="quarter" idx="12"/>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50293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Early intervention allows</a:t>
            </a:r>
            <a:r>
              <a:rPr lang="en-NZ" baseline="0" dirty="0" smtClean="0"/>
              <a:t> us to begin this journey with Survivor</a:t>
            </a:r>
            <a:endParaRPr lang="en-NZ" dirty="0"/>
          </a:p>
        </p:txBody>
      </p:sp>
      <p:sp>
        <p:nvSpPr>
          <p:cNvPr id="4" name="Slide Number Placeholder 3"/>
          <p:cNvSpPr>
            <a:spLocks noGrp="1"/>
          </p:cNvSpPr>
          <p:nvPr>
            <p:ph type="sldNum" sz="quarter" idx="10"/>
          </p:nvPr>
        </p:nvSpPr>
        <p:spPr/>
        <p:txBody>
          <a:bodyPr/>
          <a:lstStyle/>
          <a:p>
            <a:fld id="{6002BB84-253A-40F5-B8FD-1B490F1A9A7E}" type="slidenum">
              <a:rPr lang="en-NZ" smtClean="0"/>
              <a:pPr/>
              <a:t>15</a:t>
            </a:fld>
            <a:endParaRPr lang="en-NZ"/>
          </a:p>
        </p:txBody>
      </p:sp>
      <p:sp>
        <p:nvSpPr>
          <p:cNvPr id="5" name="Date Placeholder 4"/>
          <p:cNvSpPr>
            <a:spLocks noGrp="1"/>
          </p:cNvSpPr>
          <p:nvPr>
            <p:ph type="dt" idx="11"/>
          </p:nvPr>
        </p:nvSpPr>
        <p:spPr/>
        <p:txBody>
          <a:bodyPr/>
          <a:lstStyle/>
          <a:p>
            <a:endParaRPr lang="en-NZ"/>
          </a:p>
        </p:txBody>
      </p:sp>
      <p:sp>
        <p:nvSpPr>
          <p:cNvPr id="6" name="Header Placeholder 5"/>
          <p:cNvSpPr>
            <a:spLocks noGrp="1"/>
          </p:cNvSpPr>
          <p:nvPr>
            <p:ph type="hdr" sz="quarter" idx="12"/>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50293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Give participants short amount of time to complete puzzle.  Work in small groups.  </a:t>
            </a:r>
          </a:p>
          <a:p>
            <a:r>
              <a:rPr lang="en-NZ" dirty="0" smtClean="0"/>
              <a:t>Ask participants what challenges</a:t>
            </a:r>
            <a:r>
              <a:rPr lang="en-NZ" baseline="0" dirty="0" smtClean="0"/>
              <a:t> they are facing to not complete their puzzle.  Ask what they need from me? What do they need from others?  Ask what role did they play in the group to complete the assignment? Ask how this exercise could relate to working with survivors.  </a:t>
            </a:r>
            <a:endParaRPr lang="en-NZ" dirty="0"/>
          </a:p>
        </p:txBody>
      </p:sp>
      <p:sp>
        <p:nvSpPr>
          <p:cNvPr id="4" name="Slide Number Placeholder 3"/>
          <p:cNvSpPr>
            <a:spLocks noGrp="1"/>
          </p:cNvSpPr>
          <p:nvPr>
            <p:ph type="sldNum" sz="quarter" idx="10"/>
          </p:nvPr>
        </p:nvSpPr>
        <p:spPr/>
        <p:txBody>
          <a:bodyPr/>
          <a:lstStyle/>
          <a:p>
            <a:fld id="{5C6B756E-91C3-4677-9650-ABD28826370F}" type="slidenum">
              <a:rPr lang="en-NZ" smtClean="0"/>
              <a:t>16</a:t>
            </a:fld>
            <a:endParaRPr lang="en-NZ"/>
          </a:p>
        </p:txBody>
      </p:sp>
      <p:sp>
        <p:nvSpPr>
          <p:cNvPr id="5" name="Header Placeholder 4"/>
          <p:cNvSpPr>
            <a:spLocks noGrp="1"/>
          </p:cNvSpPr>
          <p:nvPr>
            <p:ph type="hdr" sz="quarter" idx="11"/>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2742210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002BB84-253A-40F5-B8FD-1B490F1A9A7E}" type="slidenum">
              <a:rPr lang="en-NZ" smtClean="0"/>
              <a:pPr/>
              <a:t>17</a:t>
            </a:fld>
            <a:endParaRPr lang="en-NZ"/>
          </a:p>
        </p:txBody>
      </p:sp>
      <p:sp>
        <p:nvSpPr>
          <p:cNvPr id="5" name="Date Placeholder 4"/>
          <p:cNvSpPr>
            <a:spLocks noGrp="1"/>
          </p:cNvSpPr>
          <p:nvPr>
            <p:ph type="dt" idx="11"/>
          </p:nvPr>
        </p:nvSpPr>
        <p:spPr/>
        <p:txBody>
          <a:bodyPr/>
          <a:lstStyle/>
          <a:p>
            <a:endParaRPr lang="en-NZ"/>
          </a:p>
        </p:txBody>
      </p:sp>
      <p:sp>
        <p:nvSpPr>
          <p:cNvPr id="6" name="Header Placeholder 5"/>
          <p:cNvSpPr>
            <a:spLocks noGrp="1"/>
          </p:cNvSpPr>
          <p:nvPr>
            <p:ph type="hdr" sz="quarter" idx="12"/>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3613499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81A45C2-CD2C-4F93-8BEB-BD6FF3F9A6A1}" type="slidenum">
              <a:rPr lang="en-NZ" smtClean="0"/>
              <a:pPr/>
              <a:t>18</a:t>
            </a:fld>
            <a:endParaRPr lang="en-NZ"/>
          </a:p>
        </p:txBody>
      </p:sp>
      <p:sp>
        <p:nvSpPr>
          <p:cNvPr id="5" name="Header Placeholder 4"/>
          <p:cNvSpPr>
            <a:spLocks noGrp="1"/>
          </p:cNvSpPr>
          <p:nvPr>
            <p:ph type="hdr" sz="quarter" idx="11"/>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349588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81A45C2-CD2C-4F93-8BEB-BD6FF3F9A6A1}" type="slidenum">
              <a:rPr lang="en-NZ" smtClean="0"/>
              <a:pPr/>
              <a:t>2</a:t>
            </a:fld>
            <a:endParaRPr lang="en-NZ"/>
          </a:p>
        </p:txBody>
      </p:sp>
      <p:sp>
        <p:nvSpPr>
          <p:cNvPr id="5" name="Header Placeholder 4"/>
          <p:cNvSpPr>
            <a:spLocks noGrp="1"/>
          </p:cNvSpPr>
          <p:nvPr>
            <p:ph type="hdr" sz="quarter" idx="11"/>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329821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953">
              <a:defRPr/>
            </a:pPr>
            <a:r>
              <a:rPr lang="en-NZ" dirty="0">
                <a:solidFill>
                  <a:schemeClr val="accent4">
                    <a:lumMod val="50000"/>
                  </a:schemeClr>
                </a:solidFill>
              </a:rPr>
              <a:t>For over 30 years, HELP has been supporting thousands of sexual abuse survivors, 24 hours a day, 7 days a week.</a:t>
            </a:r>
            <a:r>
              <a:rPr lang="en-NZ" dirty="0"/>
              <a:t> </a:t>
            </a:r>
          </a:p>
          <a:p>
            <a:pPr eaLnBrk="1" hangingPunct="1"/>
            <a:r>
              <a:rPr lang="en-NZ" dirty="0" smtClean="0"/>
              <a:t>When forensic</a:t>
            </a:r>
            <a:r>
              <a:rPr lang="en-NZ" baseline="0" dirty="0" smtClean="0"/>
              <a:t> examinations were conducted by medical professionals they were completed in jail cells.  </a:t>
            </a:r>
            <a:r>
              <a:rPr lang="en-NZ" baseline="0" dirty="0" err="1" smtClean="0"/>
              <a:t>Dr.</a:t>
            </a:r>
            <a:r>
              <a:rPr lang="en-NZ" baseline="0" dirty="0" smtClean="0"/>
              <a:t> Bill Daniels was horrified by this inhumane process.  </a:t>
            </a:r>
            <a:endParaRPr lang="en-US" dirty="0" smtClean="0"/>
          </a:p>
          <a:p>
            <a:pPr eaLnBrk="1" hangingPunct="1"/>
            <a:r>
              <a:rPr lang="en-US" dirty="0" smtClean="0"/>
              <a:t>Bill gathered a group with primary goal of establishing sexual assault </a:t>
            </a:r>
            <a:r>
              <a:rPr lang="en-US" dirty="0" err="1" smtClean="0"/>
              <a:t>counselling</a:t>
            </a:r>
            <a:r>
              <a:rPr lang="en-US" dirty="0" smtClean="0"/>
              <a:t> </a:t>
            </a:r>
            <a:r>
              <a:rPr lang="en-US" dirty="0" err="1" smtClean="0"/>
              <a:t>centre</a:t>
            </a:r>
            <a:r>
              <a:rPr lang="en-US" dirty="0" smtClean="0"/>
              <a:t>.  Eileen Swan researched idea. </a:t>
            </a:r>
          </a:p>
          <a:p>
            <a:endParaRPr lang="en-NZ" dirty="0"/>
          </a:p>
        </p:txBody>
      </p:sp>
      <p:sp>
        <p:nvSpPr>
          <p:cNvPr id="4" name="Slide Number Placeholder 3"/>
          <p:cNvSpPr>
            <a:spLocks noGrp="1"/>
          </p:cNvSpPr>
          <p:nvPr>
            <p:ph type="sldNum" sz="quarter" idx="10"/>
          </p:nvPr>
        </p:nvSpPr>
        <p:spPr/>
        <p:txBody>
          <a:bodyPr/>
          <a:lstStyle/>
          <a:p>
            <a:fld id="{F81A45C2-CD2C-4F93-8BEB-BD6FF3F9A6A1}" type="slidenum">
              <a:rPr lang="en-NZ" smtClean="0"/>
              <a:pPr/>
              <a:t>3</a:t>
            </a:fld>
            <a:endParaRPr lang="en-NZ"/>
          </a:p>
        </p:txBody>
      </p:sp>
      <p:sp>
        <p:nvSpPr>
          <p:cNvPr id="5" name="Header Placeholder 4"/>
          <p:cNvSpPr>
            <a:spLocks noGrp="1"/>
          </p:cNvSpPr>
          <p:nvPr>
            <p:ph type="hdr" sz="quarter" idx="11"/>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3519230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Note: Men (24/7 telephone support and medical and police</a:t>
            </a:r>
            <a:r>
              <a:rPr lang="en-NZ" baseline="0" dirty="0" smtClean="0"/>
              <a:t> callout support, court support, project restore </a:t>
            </a:r>
            <a:r>
              <a:rPr lang="en-NZ" dirty="0" smtClean="0"/>
              <a:t>and caregiver</a:t>
            </a:r>
            <a:r>
              <a:rPr lang="en-NZ" baseline="0" dirty="0" smtClean="0"/>
              <a:t> support)</a:t>
            </a:r>
            <a:endParaRPr lang="en-NZ" dirty="0"/>
          </a:p>
        </p:txBody>
      </p:sp>
      <p:sp>
        <p:nvSpPr>
          <p:cNvPr id="4" name="Slide Number Placeholder 3"/>
          <p:cNvSpPr>
            <a:spLocks noGrp="1"/>
          </p:cNvSpPr>
          <p:nvPr>
            <p:ph type="sldNum" sz="quarter" idx="10"/>
          </p:nvPr>
        </p:nvSpPr>
        <p:spPr/>
        <p:txBody>
          <a:bodyPr/>
          <a:lstStyle/>
          <a:p>
            <a:fld id="{F81A45C2-CD2C-4F93-8BEB-BD6FF3F9A6A1}" type="slidenum">
              <a:rPr lang="en-NZ" smtClean="0"/>
              <a:pPr/>
              <a:t>4</a:t>
            </a:fld>
            <a:endParaRPr lang="en-NZ"/>
          </a:p>
        </p:txBody>
      </p:sp>
      <p:sp>
        <p:nvSpPr>
          <p:cNvPr id="5" name="Header Placeholder 4"/>
          <p:cNvSpPr>
            <a:spLocks noGrp="1"/>
          </p:cNvSpPr>
          <p:nvPr>
            <p:ph type="hdr" sz="quarter" idx="11"/>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347350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81A45C2-CD2C-4F93-8BEB-BD6FF3F9A6A1}" type="slidenum">
              <a:rPr lang="en-NZ" smtClean="0"/>
              <a:pPr/>
              <a:t>5</a:t>
            </a:fld>
            <a:endParaRPr lang="en-NZ"/>
          </a:p>
        </p:txBody>
      </p:sp>
      <p:sp>
        <p:nvSpPr>
          <p:cNvPr id="5" name="Header Placeholder 4"/>
          <p:cNvSpPr>
            <a:spLocks noGrp="1"/>
          </p:cNvSpPr>
          <p:nvPr>
            <p:ph type="hdr" sz="quarter" idx="11"/>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221287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On average,</a:t>
            </a:r>
            <a:r>
              <a:rPr lang="en-NZ" baseline="0" dirty="0" smtClean="0"/>
              <a:t> we engaged with 12,000 contacts and 500 callouts and 100 support sessions</a:t>
            </a:r>
            <a:endParaRPr lang="en-NZ" dirty="0"/>
          </a:p>
        </p:txBody>
      </p:sp>
      <p:sp>
        <p:nvSpPr>
          <p:cNvPr id="4" name="Slide Number Placeholder 3"/>
          <p:cNvSpPr>
            <a:spLocks noGrp="1"/>
          </p:cNvSpPr>
          <p:nvPr>
            <p:ph type="sldNum" sz="quarter" idx="10"/>
          </p:nvPr>
        </p:nvSpPr>
        <p:spPr/>
        <p:txBody>
          <a:bodyPr/>
          <a:lstStyle/>
          <a:p>
            <a:fld id="{F81A45C2-CD2C-4F93-8BEB-BD6FF3F9A6A1}" type="slidenum">
              <a:rPr lang="en-NZ" smtClean="0"/>
              <a:pPr/>
              <a:t>6</a:t>
            </a:fld>
            <a:endParaRPr lang="en-NZ"/>
          </a:p>
        </p:txBody>
      </p:sp>
      <p:sp>
        <p:nvSpPr>
          <p:cNvPr id="5" name="Header Placeholder 4"/>
          <p:cNvSpPr>
            <a:spLocks noGrp="1"/>
          </p:cNvSpPr>
          <p:nvPr>
            <p:ph type="hdr" sz="quarter" idx="11"/>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466531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Symptoms instead of memories</a:t>
            </a:r>
            <a:endParaRPr lang="en-NZ" dirty="0"/>
          </a:p>
        </p:txBody>
      </p:sp>
      <p:sp>
        <p:nvSpPr>
          <p:cNvPr id="4" name="Slide Number Placeholder 3"/>
          <p:cNvSpPr>
            <a:spLocks noGrp="1"/>
          </p:cNvSpPr>
          <p:nvPr>
            <p:ph type="sldNum" sz="quarter" idx="10"/>
          </p:nvPr>
        </p:nvSpPr>
        <p:spPr/>
        <p:txBody>
          <a:bodyPr/>
          <a:lstStyle/>
          <a:p>
            <a:fld id="{5C6B756E-91C3-4677-9650-ABD28826370F}" type="slidenum">
              <a:rPr lang="en-NZ" smtClean="0"/>
              <a:t>8</a:t>
            </a:fld>
            <a:endParaRPr lang="en-NZ"/>
          </a:p>
        </p:txBody>
      </p:sp>
      <p:sp>
        <p:nvSpPr>
          <p:cNvPr id="5" name="Header Placeholder 4"/>
          <p:cNvSpPr>
            <a:spLocks noGrp="1"/>
          </p:cNvSpPr>
          <p:nvPr>
            <p:ph type="hdr" sz="quarter" idx="11"/>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245345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63">
              <a:defRPr/>
            </a:pPr>
            <a:r>
              <a:rPr lang="en-NZ" dirty="0" smtClean="0"/>
              <a:t>Judith Herman Trauma</a:t>
            </a:r>
            <a:r>
              <a:rPr lang="en-NZ" baseline="0" dirty="0" smtClean="0"/>
              <a:t> and Recovery: Core experiences of psychological trauma </a:t>
            </a:r>
            <a:endParaRPr lang="en-NZ" dirty="0" smtClean="0"/>
          </a:p>
          <a:p>
            <a:endParaRPr lang="en-NZ" dirty="0"/>
          </a:p>
        </p:txBody>
      </p:sp>
      <p:sp>
        <p:nvSpPr>
          <p:cNvPr id="4" name="Slide Number Placeholder 3"/>
          <p:cNvSpPr>
            <a:spLocks noGrp="1"/>
          </p:cNvSpPr>
          <p:nvPr>
            <p:ph type="sldNum" sz="quarter" idx="10"/>
          </p:nvPr>
        </p:nvSpPr>
        <p:spPr/>
        <p:txBody>
          <a:bodyPr/>
          <a:lstStyle/>
          <a:p>
            <a:fld id="{4781EA7B-FAB1-4BE0-90DF-C6D8382A9D40}" type="slidenum">
              <a:rPr lang="en-NZ" smtClean="0"/>
              <a:t>9</a:t>
            </a:fld>
            <a:endParaRPr lang="en-NZ"/>
          </a:p>
        </p:txBody>
      </p:sp>
      <p:sp>
        <p:nvSpPr>
          <p:cNvPr id="5" name="Header Placeholder 4"/>
          <p:cNvSpPr>
            <a:spLocks noGrp="1"/>
          </p:cNvSpPr>
          <p:nvPr>
            <p:ph type="hdr" sz="quarter" idx="11"/>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3172088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49946E4-9F01-4250-BEA9-D2B0A00486EB}" type="slidenum">
              <a:rPr lang="en-NZ" smtClean="0"/>
              <a:t>10</a:t>
            </a:fld>
            <a:endParaRPr lang="en-NZ"/>
          </a:p>
        </p:txBody>
      </p:sp>
      <p:sp>
        <p:nvSpPr>
          <p:cNvPr id="5" name="Header Placeholder 4"/>
          <p:cNvSpPr>
            <a:spLocks noGrp="1"/>
          </p:cNvSpPr>
          <p:nvPr>
            <p:ph type="hdr" sz="quarter" idx="11"/>
          </p:nvPr>
        </p:nvSpPr>
        <p:spPr/>
        <p:txBody>
          <a:bodyPr/>
          <a:lstStyle/>
          <a:p>
            <a:r>
              <a:rPr lang="en-NZ" smtClean="0"/>
              <a:t>1.3 The Role of the Crisis Support Worker 2016</a:t>
            </a:r>
            <a:endParaRPr lang="en-NZ"/>
          </a:p>
        </p:txBody>
      </p:sp>
    </p:spTree>
    <p:extLst>
      <p:ext uri="{BB962C8B-B14F-4D97-AF65-F5344CB8AC3E}">
        <p14:creationId xmlns:p14="http://schemas.microsoft.com/office/powerpoint/2010/main" val="159409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4929DE5-454E-40AC-B049-B5F5447E6DC7}" type="datetimeFigureOut">
              <a:rPr lang="en-NZ" smtClean="0"/>
              <a:pPr/>
              <a:t>11/05/2016</a:t>
            </a:fld>
            <a:endParaRPr lang="en-NZ"/>
          </a:p>
        </p:txBody>
      </p:sp>
      <p:sp>
        <p:nvSpPr>
          <p:cNvPr id="20" name="Footer Placeholder 19"/>
          <p:cNvSpPr>
            <a:spLocks noGrp="1"/>
          </p:cNvSpPr>
          <p:nvPr>
            <p:ph type="ftr" sz="quarter" idx="11"/>
          </p:nvPr>
        </p:nvSpPr>
        <p:spPr/>
        <p:txBody>
          <a:bodyPr/>
          <a:lstStyle>
            <a:extLst/>
          </a:lstStyle>
          <a:p>
            <a:endParaRPr lang="en-NZ"/>
          </a:p>
        </p:txBody>
      </p:sp>
      <p:sp>
        <p:nvSpPr>
          <p:cNvPr id="10" name="Slide Number Placeholder 9"/>
          <p:cNvSpPr>
            <a:spLocks noGrp="1"/>
          </p:cNvSpPr>
          <p:nvPr>
            <p:ph type="sldNum" sz="quarter" idx="12"/>
          </p:nvPr>
        </p:nvSpPr>
        <p:spPr/>
        <p:txBody>
          <a:bodyPr/>
          <a:lstStyle>
            <a:extLst/>
          </a:lstStyle>
          <a:p>
            <a:fld id="{7F710191-C861-4353-A030-5EA963837827}" type="slidenum">
              <a:rPr lang="en-NZ" smtClean="0"/>
              <a:pPr/>
              <a:t>‹#›</a:t>
            </a:fld>
            <a:endParaRPr lang="en-NZ"/>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929DE5-454E-40AC-B049-B5F5447E6DC7}" type="datetimeFigureOut">
              <a:rPr lang="en-NZ" smtClean="0"/>
              <a:pPr/>
              <a:t>11/05/2016</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7F710191-C861-4353-A030-5EA963837827}"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929DE5-454E-40AC-B049-B5F5447E6DC7}" type="datetimeFigureOut">
              <a:rPr lang="en-NZ" smtClean="0"/>
              <a:pPr/>
              <a:t>11/05/2016</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7F710191-C861-4353-A030-5EA963837827}"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929DE5-454E-40AC-B049-B5F5447E6DC7}" type="datetimeFigureOut">
              <a:rPr lang="en-NZ" smtClean="0"/>
              <a:pPr/>
              <a:t>11/05/2016</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7F710191-C861-4353-A030-5EA963837827}"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4929DE5-454E-40AC-B049-B5F5447E6DC7}" type="datetimeFigureOut">
              <a:rPr lang="en-NZ" smtClean="0"/>
              <a:pPr/>
              <a:t>11/05/2016</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7F710191-C861-4353-A030-5EA963837827}" type="slidenum">
              <a:rPr lang="en-NZ" smtClean="0"/>
              <a:pPr/>
              <a:t>‹#›</a:t>
            </a:fld>
            <a:endParaRPr lang="en-NZ"/>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929DE5-454E-40AC-B049-B5F5447E6DC7}" type="datetimeFigureOut">
              <a:rPr lang="en-NZ" smtClean="0"/>
              <a:pPr/>
              <a:t>11/05/2016</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7F710191-C861-4353-A030-5EA963837827}"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4929DE5-454E-40AC-B049-B5F5447E6DC7}" type="datetimeFigureOut">
              <a:rPr lang="en-NZ" smtClean="0"/>
              <a:pPr/>
              <a:t>11/05/2016</a:t>
            </a:fld>
            <a:endParaRPr lang="en-NZ"/>
          </a:p>
        </p:txBody>
      </p:sp>
      <p:sp>
        <p:nvSpPr>
          <p:cNvPr id="8" name="Footer Placeholder 7"/>
          <p:cNvSpPr>
            <a:spLocks noGrp="1"/>
          </p:cNvSpPr>
          <p:nvPr>
            <p:ph type="ftr" sz="quarter" idx="11"/>
          </p:nvPr>
        </p:nvSpPr>
        <p:spPr/>
        <p:txBody>
          <a:bodyPr/>
          <a:lstStyle>
            <a:extLst/>
          </a:lstStyle>
          <a:p>
            <a:endParaRPr lang="en-NZ"/>
          </a:p>
        </p:txBody>
      </p:sp>
      <p:sp>
        <p:nvSpPr>
          <p:cNvPr id="9" name="Slide Number Placeholder 8"/>
          <p:cNvSpPr>
            <a:spLocks noGrp="1"/>
          </p:cNvSpPr>
          <p:nvPr>
            <p:ph type="sldNum" sz="quarter" idx="12"/>
          </p:nvPr>
        </p:nvSpPr>
        <p:spPr/>
        <p:txBody>
          <a:bodyPr/>
          <a:lstStyle>
            <a:extLst/>
          </a:lstStyle>
          <a:p>
            <a:fld id="{7F710191-C861-4353-A030-5EA963837827}"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4929DE5-454E-40AC-B049-B5F5447E6DC7}" type="datetimeFigureOut">
              <a:rPr lang="en-NZ" smtClean="0"/>
              <a:pPr/>
              <a:t>11/05/2016</a:t>
            </a:fld>
            <a:endParaRPr lang="en-NZ"/>
          </a:p>
        </p:txBody>
      </p:sp>
      <p:sp>
        <p:nvSpPr>
          <p:cNvPr id="4" name="Footer Placeholder 3"/>
          <p:cNvSpPr>
            <a:spLocks noGrp="1"/>
          </p:cNvSpPr>
          <p:nvPr>
            <p:ph type="ftr" sz="quarter" idx="11"/>
          </p:nvPr>
        </p:nvSpPr>
        <p:spPr/>
        <p:txBody>
          <a:bodyPr/>
          <a:lstStyle>
            <a:extLst/>
          </a:lstStyle>
          <a:p>
            <a:endParaRPr lang="en-NZ"/>
          </a:p>
        </p:txBody>
      </p:sp>
      <p:sp>
        <p:nvSpPr>
          <p:cNvPr id="5" name="Slide Number Placeholder 4"/>
          <p:cNvSpPr>
            <a:spLocks noGrp="1"/>
          </p:cNvSpPr>
          <p:nvPr>
            <p:ph type="sldNum" sz="quarter" idx="12"/>
          </p:nvPr>
        </p:nvSpPr>
        <p:spPr/>
        <p:txBody>
          <a:bodyPr/>
          <a:lstStyle>
            <a:extLst/>
          </a:lstStyle>
          <a:p>
            <a:fld id="{7F710191-C861-4353-A030-5EA963837827}"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4929DE5-454E-40AC-B049-B5F5447E6DC7}" type="datetimeFigureOut">
              <a:rPr lang="en-NZ" smtClean="0"/>
              <a:pPr/>
              <a:t>11/05/2016</a:t>
            </a:fld>
            <a:endParaRPr lang="en-NZ"/>
          </a:p>
        </p:txBody>
      </p:sp>
      <p:sp>
        <p:nvSpPr>
          <p:cNvPr id="3" name="Footer Placeholder 2"/>
          <p:cNvSpPr>
            <a:spLocks noGrp="1"/>
          </p:cNvSpPr>
          <p:nvPr>
            <p:ph type="ftr" sz="quarter" idx="11"/>
          </p:nvPr>
        </p:nvSpPr>
        <p:spPr/>
        <p:txBody>
          <a:bodyPr/>
          <a:lstStyle>
            <a:extLst/>
          </a:lstStyle>
          <a:p>
            <a:endParaRPr lang="en-NZ"/>
          </a:p>
        </p:txBody>
      </p:sp>
      <p:sp>
        <p:nvSpPr>
          <p:cNvPr id="4" name="Slide Number Placeholder 3"/>
          <p:cNvSpPr>
            <a:spLocks noGrp="1"/>
          </p:cNvSpPr>
          <p:nvPr>
            <p:ph type="sldNum" sz="quarter" idx="12"/>
          </p:nvPr>
        </p:nvSpPr>
        <p:spPr/>
        <p:txBody>
          <a:bodyPr/>
          <a:lstStyle>
            <a:extLst/>
          </a:lstStyle>
          <a:p>
            <a:fld id="{7F710191-C861-4353-A030-5EA963837827}" type="slidenum">
              <a:rPr lang="en-NZ" smtClean="0"/>
              <a:pPr/>
              <a:t>‹#›</a:t>
            </a:fld>
            <a:endParaRPr lang="en-NZ"/>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929DE5-454E-40AC-B049-B5F5447E6DC7}" type="datetimeFigureOut">
              <a:rPr lang="en-NZ" smtClean="0"/>
              <a:pPr/>
              <a:t>11/05/2016</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7F710191-C861-4353-A030-5EA963837827}"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4929DE5-454E-40AC-B049-B5F5447E6DC7}" type="datetimeFigureOut">
              <a:rPr lang="en-NZ" smtClean="0"/>
              <a:pPr/>
              <a:t>11/05/2016</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7F710191-C861-4353-A030-5EA963837827}" type="slidenum">
              <a:rPr lang="en-NZ" smtClean="0"/>
              <a:pPr/>
              <a:t>‹#›</a:t>
            </a:fld>
            <a:endParaRPr lang="en-NZ"/>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4929DE5-454E-40AC-B049-B5F5447E6DC7}" type="datetimeFigureOut">
              <a:rPr lang="en-NZ" smtClean="0"/>
              <a:pPr/>
              <a:t>11/05/2016</a:t>
            </a:fld>
            <a:endParaRPr lang="en-NZ"/>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NZ"/>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F710191-C861-4353-A030-5EA963837827}" type="slidenum">
              <a:rPr lang="en-NZ" smtClean="0"/>
              <a:pPr/>
              <a:t>‹#›</a:t>
            </a:fld>
            <a:endParaRPr lang="en-NZ"/>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helpauckland.org.nz/"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59632" y="4149080"/>
            <a:ext cx="7272808" cy="584775"/>
          </a:xfrm>
          <a:prstGeom prst="rect">
            <a:avLst/>
          </a:prstGeom>
          <a:noFill/>
        </p:spPr>
        <p:txBody>
          <a:bodyPr wrap="square" rtlCol="0">
            <a:spAutoFit/>
          </a:bodyPr>
          <a:lstStyle/>
          <a:p>
            <a:pPr algn="ctr"/>
            <a:r>
              <a:rPr lang="en-NZ" sz="3200" b="1" dirty="0" smtClean="0">
                <a:solidFill>
                  <a:schemeClr val="accent1"/>
                </a:solidFill>
              </a:rPr>
              <a:t>Listen. Support. Heal</a:t>
            </a:r>
            <a:endParaRPr lang="en-NZ" sz="3200" dirty="0">
              <a:solidFill>
                <a:schemeClr val="accent1"/>
              </a:solidFill>
            </a:endParaRPr>
          </a:p>
        </p:txBody>
      </p:sp>
      <p:pic>
        <p:nvPicPr>
          <p:cNvPr id="4098" name="Picture 2" descr="C:\Users\Stephanie\AppData\Local\Microsoft\Windows\Temporary Internet Files\Content.Outlook\PJHG6QK7\help-logo-main-cmyk.tif"/>
          <p:cNvPicPr>
            <a:picLocks noChangeAspect="1" noChangeArrowheads="1"/>
          </p:cNvPicPr>
          <p:nvPr/>
        </p:nvPicPr>
        <p:blipFill>
          <a:blip r:embed="rId3" cstate="print"/>
          <a:srcRect/>
          <a:stretch>
            <a:fillRect/>
          </a:stretch>
        </p:blipFill>
        <p:spPr bwMode="auto">
          <a:xfrm>
            <a:off x="1403648" y="260648"/>
            <a:ext cx="7650632" cy="3165958"/>
          </a:xfrm>
          <a:prstGeom prst="rect">
            <a:avLst/>
          </a:prstGeom>
          <a:noFill/>
        </p:spPr>
      </p:pic>
      <p:sp>
        <p:nvSpPr>
          <p:cNvPr id="4" name="Rectangle 3"/>
          <p:cNvSpPr/>
          <p:nvPr/>
        </p:nvSpPr>
        <p:spPr>
          <a:xfrm>
            <a:off x="1428969" y="5805264"/>
            <a:ext cx="7344815" cy="769441"/>
          </a:xfrm>
          <a:prstGeom prst="rect">
            <a:avLst/>
          </a:prstGeom>
        </p:spPr>
        <p:txBody>
          <a:bodyPr wrap="square">
            <a:spAutoFit/>
          </a:bodyPr>
          <a:lstStyle/>
          <a:p>
            <a:pPr algn="ctr"/>
            <a:r>
              <a:rPr lang="en-NZ" sz="4400" b="1" dirty="0" smtClean="0">
                <a:solidFill>
                  <a:schemeClr val="accent4"/>
                </a:solidFill>
              </a:rPr>
              <a:t>Role of a Support Worker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
          <p:cNvSpPr txBox="1">
            <a:spLocks noChangeArrowheads="1"/>
          </p:cNvSpPr>
          <p:nvPr/>
        </p:nvSpPr>
        <p:spPr bwMode="auto">
          <a:xfrm>
            <a:off x="4426527" y="6275483"/>
            <a:ext cx="2286000" cy="457200"/>
          </a:xfrm>
          <a:prstGeom prst="rect">
            <a:avLst/>
          </a:prstGeom>
          <a:solidFill>
            <a:schemeClr val="accent1"/>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algn="ctr">
              <a:spcAft>
                <a:spcPts val="0"/>
              </a:spcAft>
            </a:pPr>
            <a:endParaRPr lang="en-US" sz="400" dirty="0" smtClean="0">
              <a:solidFill>
                <a:schemeClr val="tx1"/>
              </a:solidFill>
              <a:effectLst/>
              <a:highlight>
                <a:srgbClr val="C0C0C0"/>
              </a:highlight>
              <a:ea typeface="Times New Roman"/>
            </a:endParaRPr>
          </a:p>
          <a:p>
            <a:pPr algn="ctr">
              <a:spcAft>
                <a:spcPts val="0"/>
              </a:spcAft>
            </a:pPr>
            <a:r>
              <a:rPr lang="en-US" sz="1400" dirty="0" smtClean="0">
                <a:solidFill>
                  <a:schemeClr val="tx1"/>
                </a:solidFill>
                <a:effectLst/>
                <a:highlight>
                  <a:srgbClr val="C0C0C0"/>
                </a:highlight>
                <a:ea typeface="Times New Roman"/>
              </a:rPr>
              <a:t>Report </a:t>
            </a:r>
            <a:r>
              <a:rPr lang="en-US" sz="1400" dirty="0">
                <a:solidFill>
                  <a:schemeClr val="tx1"/>
                </a:solidFill>
                <a:effectLst/>
                <a:highlight>
                  <a:srgbClr val="C0C0C0"/>
                </a:highlight>
                <a:ea typeface="Times New Roman"/>
              </a:rPr>
              <a:t>to Police</a:t>
            </a:r>
            <a:endParaRPr lang="en-NZ" sz="1400" dirty="0">
              <a:solidFill>
                <a:schemeClr val="tx1"/>
              </a:solidFill>
              <a:effectLst/>
              <a:ea typeface="Times New Roman"/>
            </a:endParaRPr>
          </a:p>
        </p:txBody>
      </p:sp>
      <p:cxnSp>
        <p:nvCxnSpPr>
          <p:cNvPr id="38" name="Straight Connector 37"/>
          <p:cNvCxnSpPr>
            <a:cxnSpLocks noChangeShapeType="1"/>
          </p:cNvCxnSpPr>
          <p:nvPr/>
        </p:nvCxnSpPr>
        <p:spPr bwMode="auto">
          <a:xfrm flipH="1">
            <a:off x="1861705" y="542335"/>
            <a:ext cx="1485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4873724" y="542335"/>
            <a:ext cx="1714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6588224" y="543374"/>
            <a:ext cx="0" cy="1028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a:off x="1861705" y="534888"/>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a:off x="1852000" y="1178987"/>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1658723" y="2972545"/>
            <a:ext cx="5715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 name="Straight Connector 44"/>
          <p:cNvCxnSpPr>
            <a:cxnSpLocks noChangeShapeType="1"/>
          </p:cNvCxnSpPr>
          <p:nvPr/>
        </p:nvCxnSpPr>
        <p:spPr bwMode="auto">
          <a:xfrm>
            <a:off x="5445224" y="2969260"/>
            <a:ext cx="1267303" cy="328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6" name="Straight Connector 45"/>
          <p:cNvCxnSpPr>
            <a:cxnSpLocks noChangeShapeType="1"/>
          </p:cNvCxnSpPr>
          <p:nvPr/>
        </p:nvCxnSpPr>
        <p:spPr bwMode="auto">
          <a:xfrm>
            <a:off x="7164288" y="1902344"/>
            <a:ext cx="0" cy="6858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7" name="Straight Connector 46"/>
          <p:cNvCxnSpPr>
            <a:cxnSpLocks noChangeShapeType="1"/>
          </p:cNvCxnSpPr>
          <p:nvPr/>
        </p:nvCxnSpPr>
        <p:spPr bwMode="auto">
          <a:xfrm>
            <a:off x="3771325" y="3061494"/>
            <a:ext cx="0" cy="64643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a:off x="8937781" y="1846632"/>
            <a:ext cx="0" cy="465745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a:off x="6084168" y="1913807"/>
            <a:ext cx="0" cy="179411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0" name="Straight Connector 49"/>
          <p:cNvCxnSpPr>
            <a:cxnSpLocks noChangeShapeType="1"/>
          </p:cNvCxnSpPr>
          <p:nvPr/>
        </p:nvCxnSpPr>
        <p:spPr bwMode="auto">
          <a:xfrm>
            <a:off x="5524500" y="5787732"/>
            <a:ext cx="0" cy="4495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1" name="Rectangle 51"/>
          <p:cNvSpPr>
            <a:spLocks noChangeArrowheads="1"/>
          </p:cNvSpPr>
          <p:nvPr/>
        </p:nvSpPr>
        <p:spPr bwMode="auto">
          <a:xfrm>
            <a:off x="2915816" y="20154"/>
            <a:ext cx="35671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228725" algn="l"/>
              </a:tabLst>
              <a:defRPr>
                <a:solidFill>
                  <a:schemeClr val="tx1"/>
                </a:solidFill>
                <a:latin typeface="Arial" pitchFamily="34" charset="0"/>
                <a:cs typeface="Arial" pitchFamily="34" charset="0"/>
              </a:defRPr>
            </a:lvl1pPr>
            <a:lvl2pPr fontAlgn="base">
              <a:spcBef>
                <a:spcPct val="0"/>
              </a:spcBef>
              <a:spcAft>
                <a:spcPct val="0"/>
              </a:spcAft>
              <a:tabLst>
                <a:tab pos="1228725" algn="l"/>
              </a:tabLst>
              <a:defRPr>
                <a:solidFill>
                  <a:schemeClr val="tx1"/>
                </a:solidFill>
                <a:latin typeface="Arial" pitchFamily="34" charset="0"/>
                <a:cs typeface="Arial" pitchFamily="34" charset="0"/>
              </a:defRPr>
            </a:lvl2pPr>
            <a:lvl3pPr fontAlgn="base">
              <a:spcBef>
                <a:spcPct val="0"/>
              </a:spcBef>
              <a:spcAft>
                <a:spcPct val="0"/>
              </a:spcAft>
              <a:tabLst>
                <a:tab pos="1228725" algn="l"/>
              </a:tabLst>
              <a:defRPr>
                <a:solidFill>
                  <a:schemeClr val="tx1"/>
                </a:solidFill>
                <a:latin typeface="Arial" pitchFamily="34" charset="0"/>
                <a:cs typeface="Arial" pitchFamily="34" charset="0"/>
              </a:defRPr>
            </a:lvl3pPr>
            <a:lvl4pPr fontAlgn="base">
              <a:spcBef>
                <a:spcPct val="0"/>
              </a:spcBef>
              <a:spcAft>
                <a:spcPct val="0"/>
              </a:spcAft>
              <a:tabLst>
                <a:tab pos="1228725" algn="l"/>
              </a:tabLst>
              <a:defRPr>
                <a:solidFill>
                  <a:schemeClr val="tx1"/>
                </a:solidFill>
                <a:latin typeface="Arial" pitchFamily="34" charset="0"/>
                <a:cs typeface="Arial" pitchFamily="34" charset="0"/>
              </a:defRPr>
            </a:lvl4pPr>
            <a:lvl5pPr fontAlgn="base">
              <a:spcBef>
                <a:spcPct val="0"/>
              </a:spcBef>
              <a:spcAft>
                <a:spcPct val="0"/>
              </a:spcAft>
              <a:tabLst>
                <a:tab pos="1228725" algn="l"/>
              </a:tabLst>
              <a:defRPr>
                <a:solidFill>
                  <a:schemeClr val="tx1"/>
                </a:solidFill>
                <a:latin typeface="Arial" pitchFamily="34" charset="0"/>
                <a:cs typeface="Arial" pitchFamily="34" charset="0"/>
              </a:defRPr>
            </a:lvl5pPr>
            <a:lvl6pPr fontAlgn="base">
              <a:spcBef>
                <a:spcPct val="0"/>
              </a:spcBef>
              <a:spcAft>
                <a:spcPct val="0"/>
              </a:spcAft>
              <a:tabLst>
                <a:tab pos="1228725" algn="l"/>
              </a:tabLst>
              <a:defRPr>
                <a:solidFill>
                  <a:schemeClr val="tx1"/>
                </a:solidFill>
                <a:latin typeface="Arial" pitchFamily="34" charset="0"/>
                <a:cs typeface="Arial" pitchFamily="34" charset="0"/>
              </a:defRPr>
            </a:lvl6pPr>
            <a:lvl7pPr fontAlgn="base">
              <a:spcBef>
                <a:spcPct val="0"/>
              </a:spcBef>
              <a:spcAft>
                <a:spcPct val="0"/>
              </a:spcAft>
              <a:tabLst>
                <a:tab pos="1228725" algn="l"/>
              </a:tabLst>
              <a:defRPr>
                <a:solidFill>
                  <a:schemeClr val="tx1"/>
                </a:solidFill>
                <a:latin typeface="Arial" pitchFamily="34" charset="0"/>
                <a:cs typeface="Arial" pitchFamily="34" charset="0"/>
              </a:defRPr>
            </a:lvl7pPr>
            <a:lvl8pPr fontAlgn="base">
              <a:spcBef>
                <a:spcPct val="0"/>
              </a:spcBef>
              <a:spcAft>
                <a:spcPct val="0"/>
              </a:spcAft>
              <a:tabLst>
                <a:tab pos="1228725" algn="l"/>
              </a:tabLst>
              <a:defRPr>
                <a:solidFill>
                  <a:schemeClr val="tx1"/>
                </a:solidFill>
                <a:latin typeface="Arial" pitchFamily="34" charset="0"/>
                <a:cs typeface="Arial" pitchFamily="34" charset="0"/>
              </a:defRPr>
            </a:lvl8pPr>
            <a:lvl9pPr fontAlgn="base">
              <a:spcBef>
                <a:spcPct val="0"/>
              </a:spcBef>
              <a:spcAft>
                <a:spcPct val="0"/>
              </a:spcAft>
              <a:tabLst>
                <a:tab pos="122872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228725" algn="l"/>
              </a:tabLst>
            </a:pPr>
            <a:r>
              <a:rPr kumimoji="0" lang="en-GB" altLang="en-US" sz="1400" b="1" i="0" u="none" strike="noStrike" cap="none" normalizeH="0" baseline="0" dirty="0" smtClean="0">
                <a:ln>
                  <a:noFill/>
                </a:ln>
                <a:solidFill>
                  <a:schemeClr val="accent1"/>
                </a:solidFill>
                <a:effectLst/>
                <a:latin typeface="+mn-lt"/>
                <a:ea typeface="Times New Roman" pitchFamily="18" charset="0"/>
                <a:cs typeface="Arial" pitchFamily="34" charset="0"/>
              </a:rPr>
              <a:t>SUPPORTING A SURVIVOR’S CHOICE</a:t>
            </a:r>
            <a:endParaRPr kumimoji="0" lang="en-US" altLang="en-US" sz="1400" b="1" i="0" u="none" strike="noStrike" cap="none" normalizeH="0" baseline="0" dirty="0" smtClean="0">
              <a:ln>
                <a:noFill/>
              </a:ln>
              <a:solidFill>
                <a:schemeClr val="accent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28725" algn="l"/>
              </a:tabLst>
            </a:pPr>
            <a:endParaRPr kumimoji="0" lang="en-US" altLang="en-US" sz="1400" b="0" i="0" u="none" strike="noStrike" cap="none" normalizeH="0" baseline="0" dirty="0" smtClean="0">
              <a:ln>
                <a:noFill/>
              </a:ln>
              <a:solidFill>
                <a:schemeClr val="tx1"/>
              </a:solidFill>
              <a:effectLst/>
              <a:latin typeface="+mn-lt"/>
              <a:cs typeface="Arial" pitchFamily="34" charset="0"/>
            </a:endParaRPr>
          </a:p>
        </p:txBody>
      </p:sp>
      <p:sp>
        <p:nvSpPr>
          <p:cNvPr id="53" name="Rectangle 56"/>
          <p:cNvSpPr>
            <a:spLocks noChangeArrowheads="1"/>
          </p:cNvSpPr>
          <p:nvPr/>
        </p:nvSpPr>
        <p:spPr bwMode="auto">
          <a:xfrm>
            <a:off x="152400" y="3479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400" b="0" i="0" u="none" strike="noStrike" cap="none" normalizeH="0" baseline="0" dirty="0" smtClean="0">
              <a:ln>
                <a:noFill/>
              </a:ln>
              <a:solidFill>
                <a:schemeClr val="tx1"/>
              </a:solidFill>
              <a:effectLst/>
              <a:cs typeface="Arial" pitchFamily="34" charset="0"/>
            </a:endParaRPr>
          </a:p>
        </p:txBody>
      </p:sp>
      <p:sp>
        <p:nvSpPr>
          <p:cNvPr id="54" name="Rectangle 60"/>
          <p:cNvSpPr>
            <a:spLocks noChangeArrowheads="1"/>
          </p:cNvSpPr>
          <p:nvPr/>
        </p:nvSpPr>
        <p:spPr bwMode="auto">
          <a:xfrm>
            <a:off x="152400" y="45571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cs typeface="Arial" pitchFamily="34" charset="0"/>
            </a:endParaRPr>
          </a:p>
        </p:txBody>
      </p:sp>
      <p:sp>
        <p:nvSpPr>
          <p:cNvPr id="56" name="TextBox 55"/>
          <p:cNvSpPr txBox="1"/>
          <p:nvPr/>
        </p:nvSpPr>
        <p:spPr>
          <a:xfrm>
            <a:off x="3347605" y="381000"/>
            <a:ext cx="165735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NZ" sz="1400" b="1" dirty="0" smtClean="0"/>
              <a:t>Survivor’s Choice</a:t>
            </a:r>
            <a:endParaRPr lang="en-NZ" sz="1400" b="1" dirty="0"/>
          </a:p>
        </p:txBody>
      </p:sp>
      <p:sp>
        <p:nvSpPr>
          <p:cNvPr id="57" name="TextBox 56"/>
          <p:cNvSpPr txBox="1"/>
          <p:nvPr/>
        </p:nvSpPr>
        <p:spPr>
          <a:xfrm>
            <a:off x="1291987" y="871210"/>
            <a:ext cx="126107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NZ" sz="1400" dirty="0" smtClean="0"/>
              <a:t>Do Nothing</a:t>
            </a:r>
            <a:endParaRPr lang="en-NZ" sz="1400" dirty="0"/>
          </a:p>
        </p:txBody>
      </p:sp>
      <p:sp>
        <p:nvSpPr>
          <p:cNvPr id="58" name="TextBox 57"/>
          <p:cNvSpPr txBox="1"/>
          <p:nvPr/>
        </p:nvSpPr>
        <p:spPr>
          <a:xfrm>
            <a:off x="442980" y="1407587"/>
            <a:ext cx="2959083"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Survivor deals with it internally – increased risk of developing PTSD symptoms</a:t>
            </a:r>
            <a:endParaRPr lang="en-NZ" sz="1400" dirty="0"/>
          </a:p>
          <a:p>
            <a:endParaRPr lang="en-NZ" sz="1400" dirty="0"/>
          </a:p>
        </p:txBody>
      </p:sp>
      <p:sp>
        <p:nvSpPr>
          <p:cNvPr id="60" name="TextBox 59"/>
          <p:cNvSpPr txBox="1"/>
          <p:nvPr/>
        </p:nvSpPr>
        <p:spPr>
          <a:xfrm>
            <a:off x="2309017" y="2446024"/>
            <a:ext cx="295232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400" dirty="0"/>
              <a:t>Survivor re-evaluates decision and may seek support which could lead to police report (historical complaint)</a:t>
            </a:r>
            <a:endParaRPr lang="en-NZ" sz="1400" dirty="0"/>
          </a:p>
        </p:txBody>
      </p:sp>
      <p:sp>
        <p:nvSpPr>
          <p:cNvPr id="61" name="TextBox 60"/>
          <p:cNvSpPr txBox="1"/>
          <p:nvPr/>
        </p:nvSpPr>
        <p:spPr>
          <a:xfrm>
            <a:off x="5229703" y="1606030"/>
            <a:ext cx="296564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NZ" sz="1400" dirty="0" smtClean="0"/>
              <a:t>Survivor discloses to someone</a:t>
            </a:r>
            <a:endParaRPr lang="en-NZ" sz="1400" dirty="0"/>
          </a:p>
        </p:txBody>
      </p:sp>
      <p:sp>
        <p:nvSpPr>
          <p:cNvPr id="62" name="TextBox 61"/>
          <p:cNvSpPr txBox="1"/>
          <p:nvPr/>
        </p:nvSpPr>
        <p:spPr>
          <a:xfrm>
            <a:off x="6989330" y="2661468"/>
            <a:ext cx="1759133"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NZ" sz="1400" dirty="0" smtClean="0"/>
              <a:t>Whanau/ Family/Friends</a:t>
            </a:r>
            <a:endParaRPr lang="en-NZ" sz="1400" dirty="0"/>
          </a:p>
        </p:txBody>
      </p:sp>
      <p:sp>
        <p:nvSpPr>
          <p:cNvPr id="63" name="TextBox 62"/>
          <p:cNvSpPr txBox="1"/>
          <p:nvPr/>
        </p:nvSpPr>
        <p:spPr>
          <a:xfrm>
            <a:off x="532539" y="3707924"/>
            <a:ext cx="6505283" cy="246221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AU" sz="1400" dirty="0"/>
              <a:t>Professional support, doctor, sexual assault agency, </a:t>
            </a:r>
            <a:r>
              <a:rPr lang="en-AU" sz="1400" dirty="0" smtClean="0"/>
              <a:t>e.g. </a:t>
            </a:r>
            <a:r>
              <a:rPr lang="en-AU" sz="1400" dirty="0"/>
              <a:t>Rape Crisis, </a:t>
            </a:r>
            <a:r>
              <a:rPr lang="en-AU" sz="1400" dirty="0" smtClean="0"/>
              <a:t>sexual assault agency.</a:t>
            </a:r>
            <a:endParaRPr lang="en-NZ" sz="1400" dirty="0"/>
          </a:p>
          <a:p>
            <a:pPr marL="285750" indent="-285750">
              <a:buFont typeface="Arial" panose="020B0604020202020204" pitchFamily="34" charset="0"/>
              <a:buChar char="•"/>
            </a:pPr>
            <a:r>
              <a:rPr lang="en-AU" sz="1400" dirty="0"/>
              <a:t>Provide options for consideration including:</a:t>
            </a:r>
            <a:endParaRPr lang="en-NZ" sz="1400" dirty="0"/>
          </a:p>
          <a:p>
            <a:pPr marL="285750" lvl="0" indent="-285750">
              <a:buFont typeface="Arial" panose="020B0604020202020204" pitchFamily="34" charset="0"/>
              <a:buChar char="•"/>
            </a:pPr>
            <a:r>
              <a:rPr lang="en-AU" sz="1400" dirty="0"/>
              <a:t>Police reporting</a:t>
            </a:r>
            <a:endParaRPr lang="en-NZ" sz="1400" dirty="0"/>
          </a:p>
          <a:p>
            <a:pPr marL="285750" lvl="0" indent="-285750">
              <a:buFont typeface="Arial" panose="020B0604020202020204" pitchFamily="34" charset="0"/>
              <a:buChar char="•"/>
            </a:pPr>
            <a:r>
              <a:rPr lang="en-AU" sz="1400" dirty="0"/>
              <a:t>Therapeutic medical</a:t>
            </a:r>
            <a:endParaRPr lang="en-NZ" sz="1400" dirty="0"/>
          </a:p>
          <a:p>
            <a:pPr marL="285750" lvl="0" indent="-285750">
              <a:buFont typeface="Arial" panose="020B0604020202020204" pitchFamily="34" charset="0"/>
              <a:buChar char="•"/>
            </a:pPr>
            <a:r>
              <a:rPr lang="en-AU" sz="1400" dirty="0"/>
              <a:t>Counselling support</a:t>
            </a:r>
            <a:endParaRPr lang="en-NZ" sz="1400" dirty="0"/>
          </a:p>
          <a:p>
            <a:pPr marL="285750" lvl="0" indent="-285750">
              <a:buFont typeface="Arial" panose="020B0604020202020204" pitchFamily="34" charset="0"/>
              <a:buChar char="•"/>
            </a:pPr>
            <a:r>
              <a:rPr lang="en-AU" sz="1400" dirty="0"/>
              <a:t>Networking with other agencies</a:t>
            </a:r>
            <a:endParaRPr lang="en-NZ" sz="1400" dirty="0"/>
          </a:p>
          <a:p>
            <a:pPr marL="285750" lvl="0" indent="-285750">
              <a:buFont typeface="Arial" panose="020B0604020202020204" pitchFamily="34" charset="0"/>
              <a:buChar char="•"/>
            </a:pPr>
            <a:r>
              <a:rPr lang="en-AU" sz="1400" dirty="0"/>
              <a:t>Support survivor in decision making at time when their ability to make decision is impaired.  </a:t>
            </a:r>
            <a:endParaRPr lang="en-NZ" sz="1400" dirty="0"/>
          </a:p>
          <a:p>
            <a:pPr algn="ctr"/>
            <a:r>
              <a:rPr lang="en-AU" sz="1400" b="1" dirty="0">
                <a:solidFill>
                  <a:schemeClr val="tx1"/>
                </a:solidFill>
              </a:rPr>
              <a:t>Ownership of the decision to report to police is key to reducing potential traumatisation of the police process.</a:t>
            </a:r>
            <a:endParaRPr lang="en-NZ" sz="1400" b="1" dirty="0">
              <a:solidFill>
                <a:schemeClr val="tx1"/>
              </a:solidFill>
            </a:endParaRPr>
          </a:p>
        </p:txBody>
      </p:sp>
      <p:cxnSp>
        <p:nvCxnSpPr>
          <p:cNvPr id="69" name="Straight Arrow Connector 68"/>
          <p:cNvCxnSpPr/>
          <p:nvPr/>
        </p:nvCxnSpPr>
        <p:spPr>
          <a:xfrm>
            <a:off x="1566250" y="2484060"/>
            <a:ext cx="0" cy="3579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1" name="Rectangle 70"/>
          <p:cNvSpPr/>
          <p:nvPr/>
        </p:nvSpPr>
        <p:spPr>
          <a:xfrm>
            <a:off x="1291987" y="871210"/>
            <a:ext cx="1261070" cy="30777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NZ"/>
          </a:p>
        </p:txBody>
      </p:sp>
      <p:cxnSp>
        <p:nvCxnSpPr>
          <p:cNvPr id="84" name="Straight Arrow Connector 83"/>
          <p:cNvCxnSpPr>
            <a:endCxn id="34" idx="3"/>
          </p:cNvCxnSpPr>
          <p:nvPr/>
        </p:nvCxnSpPr>
        <p:spPr>
          <a:xfrm flipH="1">
            <a:off x="6712527" y="6504083"/>
            <a:ext cx="2035936"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8316416" y="1759918"/>
            <a:ext cx="64807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1566250" y="2484060"/>
            <a:ext cx="0" cy="35796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237311"/>
            <a:ext cx="1319940" cy="576065"/>
          </a:xfrm>
          <a:prstGeom prst="rect">
            <a:avLst/>
          </a:prstGeom>
        </p:spPr>
      </p:pic>
    </p:spTree>
    <p:extLst>
      <p:ext uri="{BB962C8B-B14F-4D97-AF65-F5344CB8AC3E}">
        <p14:creationId xmlns:p14="http://schemas.microsoft.com/office/powerpoint/2010/main" val="3125042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14996" y="1563492"/>
            <a:ext cx="7512358" cy="4170372"/>
          </a:xfrm>
          <a:prstGeom prst="rect">
            <a:avLst/>
          </a:prstGeom>
          <a:noFill/>
        </p:spPr>
        <p:txBody>
          <a:bodyPr wrap="square" rtlCol="0">
            <a:spAutoFit/>
          </a:bodyPr>
          <a:lstStyle/>
          <a:p>
            <a:pPr>
              <a:spcBef>
                <a:spcPts val="600"/>
              </a:spcBef>
            </a:pPr>
            <a:r>
              <a:rPr lang="en-NZ" sz="2400" b="1" dirty="0" smtClean="0">
                <a:solidFill>
                  <a:schemeClr val="accent4"/>
                </a:solidFill>
                <a:latin typeface="Tahoma" pitchFamily="34" charset="0"/>
                <a:ea typeface="Tahoma" pitchFamily="34" charset="0"/>
                <a:cs typeface="Tahoma" pitchFamily="34" charset="0"/>
              </a:rPr>
              <a:t>One on one . . .</a:t>
            </a:r>
          </a:p>
          <a:p>
            <a:pPr marL="342900" indent="-342900">
              <a:spcBef>
                <a:spcPts val="600"/>
              </a:spcBef>
              <a:buClr>
                <a:srgbClr val="0070C0"/>
              </a:buClr>
              <a:buSzPct val="77000"/>
              <a:buFont typeface="Wingdings" panose="05000000000000000000" pitchFamily="2" charset="2"/>
              <a:buChar char="§"/>
            </a:pPr>
            <a:r>
              <a:rPr lang="en-NZ" sz="2400" dirty="0" smtClean="0">
                <a:latin typeface="Arial" panose="020B0604020202020204" pitchFamily="34" charset="0"/>
                <a:ea typeface="Tahoma" pitchFamily="34" charset="0"/>
                <a:cs typeface="Arial" panose="020B0604020202020204" pitchFamily="34" charset="0"/>
              </a:rPr>
              <a:t>Survivor’s right to have a support person/advocate</a:t>
            </a:r>
          </a:p>
          <a:p>
            <a:pPr marL="342900" indent="-342900">
              <a:spcBef>
                <a:spcPts val="600"/>
              </a:spcBef>
              <a:buClr>
                <a:srgbClr val="0070C0"/>
              </a:buClr>
              <a:buSzPct val="77000"/>
              <a:buFont typeface="Wingdings" panose="05000000000000000000" pitchFamily="2" charset="2"/>
              <a:buChar char="§"/>
            </a:pPr>
            <a:r>
              <a:rPr lang="en-NZ" sz="2400" dirty="0" smtClean="0">
                <a:latin typeface="Arial" panose="020B0604020202020204" pitchFamily="34" charset="0"/>
                <a:ea typeface="Tahoma" pitchFamily="34" charset="0"/>
                <a:cs typeface="Arial" panose="020B0604020202020204" pitchFamily="34" charset="0"/>
              </a:rPr>
              <a:t>Assess </a:t>
            </a:r>
            <a:r>
              <a:rPr lang="en-NZ" sz="2400" dirty="0">
                <a:latin typeface="Arial" panose="020B0604020202020204" pitchFamily="34" charset="0"/>
                <a:ea typeface="Tahoma" pitchFamily="34" charset="0"/>
                <a:cs typeface="Arial" panose="020B0604020202020204" pitchFamily="34" charset="0"/>
              </a:rPr>
              <a:t>what’s happening for Survivor “right now” </a:t>
            </a:r>
          </a:p>
          <a:p>
            <a:pPr marL="342900" indent="-342900">
              <a:spcBef>
                <a:spcPts val="600"/>
              </a:spcBef>
              <a:buClr>
                <a:srgbClr val="0070C0"/>
              </a:buClr>
              <a:buSzPct val="77000"/>
              <a:buFont typeface="Wingdings" panose="05000000000000000000" pitchFamily="2" charset="2"/>
              <a:buChar char="§"/>
            </a:pPr>
            <a:r>
              <a:rPr lang="en-NZ" sz="2400" dirty="0" smtClean="0">
                <a:latin typeface="Arial" panose="020B0604020202020204" pitchFamily="34" charset="0"/>
                <a:ea typeface="Tahoma" pitchFamily="34" charset="0"/>
                <a:cs typeface="Arial" panose="020B0604020202020204" pitchFamily="34" charset="0"/>
              </a:rPr>
              <a:t>Survivor’s choice</a:t>
            </a:r>
          </a:p>
          <a:p>
            <a:pPr>
              <a:buClr>
                <a:srgbClr val="0070C0"/>
              </a:buClr>
              <a:buSzPct val="77000"/>
            </a:pPr>
            <a:r>
              <a:rPr lang="en-NZ" sz="2400" dirty="0" smtClean="0">
                <a:latin typeface="Arial" panose="020B0604020202020204" pitchFamily="34" charset="0"/>
                <a:ea typeface="Tahoma" pitchFamily="34" charset="0"/>
                <a:cs typeface="Arial" panose="020B0604020202020204" pitchFamily="34" charset="0"/>
              </a:rPr>
              <a:t>	</a:t>
            </a:r>
            <a:r>
              <a:rPr lang="en-NZ" sz="2000" dirty="0" smtClean="0">
                <a:latin typeface="Arial" panose="020B0604020202020204" pitchFamily="34" charset="0"/>
                <a:ea typeface="Tahoma" pitchFamily="34" charset="0"/>
                <a:cs typeface="Arial" panose="020B0604020202020204" pitchFamily="34" charset="0"/>
              </a:rPr>
              <a:t>– </a:t>
            </a:r>
            <a:r>
              <a:rPr lang="en-NZ" sz="2000" dirty="0">
                <a:latin typeface="Arial" panose="020B0604020202020204" pitchFamily="34" charset="0"/>
                <a:ea typeface="Tahoma" pitchFamily="34" charset="0"/>
                <a:cs typeface="Arial" panose="020B0604020202020204" pitchFamily="34" charset="0"/>
              </a:rPr>
              <a:t>no right or wrong/options/choices</a:t>
            </a:r>
            <a:endParaRPr lang="en-NZ" sz="2400" dirty="0">
              <a:latin typeface="Arial" panose="020B0604020202020204" pitchFamily="34" charset="0"/>
              <a:ea typeface="Tahoma" pitchFamily="34" charset="0"/>
              <a:cs typeface="Arial" panose="020B0604020202020204" pitchFamily="34" charset="0"/>
            </a:endParaRPr>
          </a:p>
          <a:p>
            <a:pPr marL="342900" indent="-342900">
              <a:lnSpc>
                <a:spcPct val="150000"/>
              </a:lnSpc>
              <a:spcAft>
                <a:spcPts val="600"/>
              </a:spcAft>
              <a:buClr>
                <a:srgbClr val="0070C0"/>
              </a:buClr>
              <a:buSzPct val="77000"/>
              <a:buFont typeface="Wingdings" panose="05000000000000000000" pitchFamily="2" charset="2"/>
              <a:buChar char="§"/>
            </a:pPr>
            <a:r>
              <a:rPr lang="en-NZ" sz="2400" dirty="0">
                <a:latin typeface="Arial" panose="020B0604020202020204" pitchFamily="34" charset="0"/>
                <a:ea typeface="Tahoma" pitchFamily="34" charset="0"/>
                <a:cs typeface="Arial" panose="020B0604020202020204" pitchFamily="34" charset="0"/>
              </a:rPr>
              <a:t> Right to ask questions - change their mind</a:t>
            </a:r>
          </a:p>
          <a:p>
            <a:pPr marL="342900" indent="-342900">
              <a:spcBef>
                <a:spcPts val="600"/>
              </a:spcBef>
              <a:buClr>
                <a:srgbClr val="0070C0"/>
              </a:buClr>
              <a:buSzPct val="77000"/>
              <a:buFont typeface="Wingdings" panose="05000000000000000000" pitchFamily="2" charset="2"/>
              <a:buChar char="§"/>
            </a:pPr>
            <a:r>
              <a:rPr lang="en-NZ" sz="2400" dirty="0">
                <a:latin typeface="Arial" panose="020B0604020202020204" pitchFamily="34" charset="0"/>
                <a:ea typeface="Tahoma" pitchFamily="34" charset="0"/>
                <a:cs typeface="Arial" panose="020B0604020202020204" pitchFamily="34" charset="0"/>
              </a:rPr>
              <a:t> Overview of forensic medical procedures including JIC</a:t>
            </a:r>
          </a:p>
          <a:p>
            <a:pPr marL="342900" indent="-342900">
              <a:lnSpc>
                <a:spcPct val="150000"/>
              </a:lnSpc>
              <a:buClr>
                <a:srgbClr val="0070C0"/>
              </a:buClr>
              <a:buSzPct val="77000"/>
              <a:buFont typeface="Wingdings" panose="05000000000000000000" pitchFamily="2" charset="2"/>
              <a:buChar char="§"/>
            </a:pPr>
            <a:r>
              <a:rPr lang="en-NZ" sz="2400" dirty="0">
                <a:latin typeface="Arial" panose="020B0604020202020204" pitchFamily="34" charset="0"/>
                <a:ea typeface="Tahoma" pitchFamily="34" charset="0"/>
                <a:cs typeface="Arial" panose="020B0604020202020204" pitchFamily="34" charset="0"/>
              </a:rPr>
              <a:t> Discourage feelings of guilt and self blame</a:t>
            </a:r>
          </a:p>
        </p:txBody>
      </p:sp>
      <p:sp>
        <p:nvSpPr>
          <p:cNvPr id="5" name="TextBox 4"/>
          <p:cNvSpPr txBox="1"/>
          <p:nvPr/>
        </p:nvSpPr>
        <p:spPr>
          <a:xfrm>
            <a:off x="226533" y="332656"/>
            <a:ext cx="8737955" cy="492443"/>
          </a:xfrm>
          <a:prstGeom prst="rect">
            <a:avLst/>
          </a:prstGeom>
          <a:noFill/>
        </p:spPr>
        <p:txBody>
          <a:bodyPr wrap="square" rtlCol="0">
            <a:spAutoFit/>
          </a:bodyPr>
          <a:lstStyle/>
          <a:p>
            <a:pPr algn="ctr"/>
            <a:r>
              <a:rPr lang="en-NZ" sz="2600" b="1" dirty="0" smtClean="0">
                <a:solidFill>
                  <a:schemeClr val="accent1"/>
                </a:solidFill>
                <a:latin typeface="Arial" pitchFamily="34" charset="0"/>
                <a:cs typeface="Arial" pitchFamily="34" charset="0"/>
              </a:rPr>
              <a:t>Role of the Support Worker</a:t>
            </a:r>
            <a:endParaRPr lang="en-NZ" sz="2800" b="1" dirty="0">
              <a:solidFill>
                <a:schemeClr val="accent1"/>
              </a:solidFill>
              <a:latin typeface="Arial" pitchFamily="34" charset="0"/>
              <a:cs typeface="Arial" pitchFamily="34" charset="0"/>
            </a:endParaRPr>
          </a:p>
        </p:txBody>
      </p:sp>
      <p:pic>
        <p:nvPicPr>
          <p:cNvPr id="7" name="Picture 2" descr="C:\Users\Stephanie\AppData\Local\Microsoft\Windows\Temporary Internet Files\Content.Outlook\PJHG6QK7\help-logo-main-cmyk.tif"/>
          <p:cNvPicPr>
            <a:picLocks noChangeAspect="1" noChangeArrowheads="1"/>
          </p:cNvPicPr>
          <p:nvPr/>
        </p:nvPicPr>
        <p:blipFill>
          <a:blip r:embed="rId3" cstate="print"/>
          <a:srcRect/>
          <a:stretch>
            <a:fillRect/>
          </a:stretch>
        </p:blipFill>
        <p:spPr bwMode="auto">
          <a:xfrm>
            <a:off x="0" y="6257085"/>
            <a:ext cx="1452130" cy="600915"/>
          </a:xfrm>
          <a:prstGeom prst="rect">
            <a:avLst/>
          </a:prstGeom>
          <a:noFill/>
        </p:spPr>
      </p:pic>
    </p:spTree>
    <p:extLst>
      <p:ext uri="{BB962C8B-B14F-4D97-AF65-F5344CB8AC3E}">
        <p14:creationId xmlns:p14="http://schemas.microsoft.com/office/powerpoint/2010/main" val="2422083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533" y="332656"/>
            <a:ext cx="8665947" cy="523220"/>
          </a:xfrm>
          <a:prstGeom prst="rect">
            <a:avLst/>
          </a:prstGeom>
          <a:noFill/>
        </p:spPr>
        <p:txBody>
          <a:bodyPr wrap="square" rtlCol="0">
            <a:spAutoFit/>
          </a:bodyPr>
          <a:lstStyle/>
          <a:p>
            <a:pPr algn="ctr"/>
            <a:r>
              <a:rPr lang="en-NZ" sz="2800" b="1" dirty="0" smtClean="0">
                <a:solidFill>
                  <a:schemeClr val="accent1"/>
                </a:solidFill>
                <a:latin typeface="Arial" pitchFamily="34" charset="0"/>
                <a:cs typeface="Arial" pitchFamily="34" charset="0"/>
              </a:rPr>
              <a:t>What we do …</a:t>
            </a:r>
            <a:endParaRPr lang="en-NZ" sz="2800" b="1" dirty="0">
              <a:solidFill>
                <a:schemeClr val="accent1"/>
              </a:solidFill>
              <a:latin typeface="Arial" pitchFamily="34" charset="0"/>
              <a:cs typeface="Arial" pitchFamily="34" charset="0"/>
            </a:endParaRPr>
          </a:p>
        </p:txBody>
      </p:sp>
      <p:pic>
        <p:nvPicPr>
          <p:cNvPr id="5" name="Picture 2" descr="C:\Users\Stephanie\AppData\Local\Microsoft\Windows\Temporary Internet Files\Content.Outlook\PJHG6QK7\help-logo-main-cmyk.tif"/>
          <p:cNvPicPr>
            <a:picLocks noChangeAspect="1" noChangeArrowheads="1"/>
          </p:cNvPicPr>
          <p:nvPr/>
        </p:nvPicPr>
        <p:blipFill>
          <a:blip r:embed="rId3" cstate="print"/>
          <a:srcRect/>
          <a:stretch>
            <a:fillRect/>
          </a:stretch>
        </p:blipFill>
        <p:spPr bwMode="auto">
          <a:xfrm>
            <a:off x="0" y="6214457"/>
            <a:ext cx="1452130" cy="600915"/>
          </a:xfrm>
          <a:prstGeom prst="rect">
            <a:avLst/>
          </a:prstGeom>
          <a:noFill/>
        </p:spPr>
      </p:pic>
      <p:sp>
        <p:nvSpPr>
          <p:cNvPr id="7" name="Rectangle 3"/>
          <p:cNvSpPr txBox="1">
            <a:spLocks noChangeArrowheads="1"/>
          </p:cNvSpPr>
          <p:nvPr/>
        </p:nvSpPr>
        <p:spPr>
          <a:xfrm>
            <a:off x="1669976" y="1556792"/>
            <a:ext cx="6840760" cy="4287682"/>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384048" lvl="1" indent="0">
              <a:buNone/>
            </a:pPr>
            <a:r>
              <a:rPr lang="en-US" altLang="zh-CN" sz="2400" b="1" dirty="0">
                <a:solidFill>
                  <a:schemeClr val="accent4"/>
                </a:solidFill>
                <a:latin typeface="Arial" panose="020B0604020202020204" pitchFamily="34" charset="0"/>
                <a:ea typeface="宋体" charset="-122"/>
                <a:cs typeface="Arial" panose="020B0604020202020204" pitchFamily="34" charset="0"/>
              </a:rPr>
              <a:t>Provide:</a:t>
            </a:r>
          </a:p>
          <a:p>
            <a:pPr lvl="2">
              <a:buClr>
                <a:srgbClr val="0070C0"/>
              </a:buClr>
              <a:buFont typeface="Arial" pitchFamily="34" charset="0"/>
              <a:buChar char="•"/>
            </a:pPr>
            <a:r>
              <a:rPr lang="en-US" altLang="zh-CN" sz="2400" dirty="0" smtClean="0">
                <a:latin typeface="Arial" panose="020B0604020202020204" pitchFamily="34" charset="0"/>
                <a:ea typeface="宋体" charset="-122"/>
                <a:cs typeface="Arial" panose="020B0604020202020204" pitchFamily="34" charset="0"/>
              </a:rPr>
              <a:t>Advocacy </a:t>
            </a:r>
          </a:p>
          <a:p>
            <a:pPr lvl="2">
              <a:buClr>
                <a:srgbClr val="0070C0"/>
              </a:buClr>
              <a:buFont typeface="Arial" pitchFamily="34" charset="0"/>
              <a:buChar char="•"/>
            </a:pPr>
            <a:r>
              <a:rPr lang="en-US" altLang="zh-CN" sz="2400" dirty="0" smtClean="0">
                <a:latin typeface="Arial" panose="020B0604020202020204" pitchFamily="34" charset="0"/>
                <a:ea typeface="宋体" charset="-122"/>
                <a:cs typeface="Arial" panose="020B0604020202020204" pitchFamily="34" charset="0"/>
              </a:rPr>
              <a:t>Empathy</a:t>
            </a:r>
          </a:p>
          <a:p>
            <a:pPr lvl="2">
              <a:buClr>
                <a:srgbClr val="0070C0"/>
              </a:buClr>
              <a:buFont typeface="Arial" pitchFamily="34" charset="0"/>
              <a:buChar char="•"/>
            </a:pPr>
            <a:r>
              <a:rPr lang="en-US" altLang="zh-CN" sz="2400" dirty="0" smtClean="0">
                <a:latin typeface="Arial" panose="020B0604020202020204" pitchFamily="34" charset="0"/>
                <a:ea typeface="宋体" charset="-122"/>
                <a:cs typeface="Arial" panose="020B0604020202020204" pitchFamily="34" charset="0"/>
              </a:rPr>
              <a:t>Information – identify options</a:t>
            </a:r>
          </a:p>
          <a:p>
            <a:pPr lvl="2">
              <a:buFont typeface="Arial" pitchFamily="34" charset="0"/>
              <a:buChar char="•"/>
            </a:pPr>
            <a:endParaRPr lang="en-US" altLang="zh-CN" sz="1600" dirty="0" smtClean="0">
              <a:latin typeface="Arial" panose="020B0604020202020204" pitchFamily="34" charset="0"/>
              <a:ea typeface="宋体" charset="-122"/>
              <a:cs typeface="Arial" panose="020B0604020202020204" pitchFamily="34" charset="0"/>
            </a:endParaRPr>
          </a:p>
          <a:p>
            <a:pPr marL="384048" lvl="1" indent="0">
              <a:buFont typeface="Wingdings 2"/>
              <a:buNone/>
            </a:pPr>
            <a:r>
              <a:rPr lang="en-US" altLang="zh-CN" sz="2400" b="1" dirty="0" smtClean="0">
                <a:solidFill>
                  <a:schemeClr val="accent4"/>
                </a:solidFill>
                <a:latin typeface="Arial" panose="020B0604020202020204" pitchFamily="34" charset="0"/>
                <a:ea typeface="宋体" charset="-122"/>
                <a:cs typeface="Arial" panose="020B0604020202020204" pitchFamily="34" charset="0"/>
              </a:rPr>
              <a:t>Support:</a:t>
            </a:r>
          </a:p>
          <a:p>
            <a:pPr lvl="2">
              <a:buClr>
                <a:srgbClr val="0070C0"/>
              </a:buClr>
              <a:buFont typeface="Arial" panose="020B0604020202020204" pitchFamily="34" charset="0"/>
              <a:buChar char="•"/>
            </a:pPr>
            <a:r>
              <a:rPr lang="en-US" altLang="zh-CN" sz="2400" dirty="0" smtClean="0">
                <a:latin typeface="Arial" panose="020B0604020202020204" pitchFamily="34" charset="0"/>
                <a:ea typeface="宋体" charset="-122"/>
                <a:cs typeface="Arial" panose="020B0604020202020204" pitchFamily="34" charset="0"/>
              </a:rPr>
              <a:t>Emotional</a:t>
            </a:r>
          </a:p>
          <a:p>
            <a:pPr lvl="2">
              <a:buClr>
                <a:srgbClr val="0070C0"/>
              </a:buClr>
              <a:buFont typeface="Arial" panose="020B0604020202020204" pitchFamily="34" charset="0"/>
              <a:buChar char="•"/>
            </a:pPr>
            <a:r>
              <a:rPr lang="en-US" altLang="zh-CN" sz="2400" dirty="0" smtClean="0">
                <a:latin typeface="Arial" panose="020B0604020202020204" pitchFamily="34" charset="0"/>
                <a:ea typeface="宋体" charset="-122"/>
                <a:cs typeface="Arial" panose="020B0604020202020204" pitchFamily="34" charset="0"/>
              </a:rPr>
              <a:t>Neutral</a:t>
            </a:r>
          </a:p>
          <a:p>
            <a:pPr lvl="2">
              <a:buClr>
                <a:srgbClr val="0070C0"/>
              </a:buClr>
              <a:buFont typeface="Arial" panose="020B0604020202020204" pitchFamily="34" charset="0"/>
              <a:buChar char="•"/>
            </a:pPr>
            <a:r>
              <a:rPr lang="en-US" altLang="zh-CN" sz="2400" dirty="0" smtClean="0">
                <a:latin typeface="Arial" panose="020B0604020202020204" pitchFamily="34" charset="0"/>
                <a:ea typeface="宋体" charset="-122"/>
                <a:cs typeface="Arial" panose="020B0604020202020204" pitchFamily="34" charset="0"/>
              </a:rPr>
              <a:t>Nonjudgmental</a:t>
            </a:r>
          </a:p>
          <a:p>
            <a:pPr lvl="2">
              <a:buFont typeface="Arial" panose="020B0604020202020204" pitchFamily="34" charset="0"/>
              <a:buChar char="•"/>
            </a:pPr>
            <a:endParaRPr lang="en-US" altLang="zh-CN" sz="1800" dirty="0" smtClean="0">
              <a:latin typeface="Arial" panose="020B0604020202020204" pitchFamily="34" charset="0"/>
              <a:ea typeface="宋体" charset="-122"/>
              <a:cs typeface="Arial" panose="020B0604020202020204" pitchFamily="34" charset="0"/>
            </a:endParaRPr>
          </a:p>
          <a:p>
            <a:pPr lvl="2">
              <a:buFont typeface="Arial" panose="020B0604020202020204" pitchFamily="34" charset="0"/>
              <a:buChar char="•"/>
            </a:pPr>
            <a:endParaRPr lang="en-US" altLang="zh-CN" sz="2400" dirty="0" smtClean="0">
              <a:ea typeface="宋体" charset="-122"/>
            </a:endParaRPr>
          </a:p>
        </p:txBody>
      </p:sp>
    </p:spTree>
    <p:extLst>
      <p:ext uri="{BB962C8B-B14F-4D97-AF65-F5344CB8AC3E}">
        <p14:creationId xmlns:p14="http://schemas.microsoft.com/office/powerpoint/2010/main" val="2456347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1691680" y="1340768"/>
            <a:ext cx="6840760" cy="4752528"/>
          </a:xfrm>
        </p:spPr>
        <p:txBody>
          <a:bodyPr>
            <a:noAutofit/>
          </a:bodyPr>
          <a:lstStyle/>
          <a:p>
            <a:pPr marL="384048" lvl="1" indent="0">
              <a:buNone/>
            </a:pPr>
            <a:r>
              <a:rPr lang="en-US" altLang="zh-CN" sz="2400" b="1" dirty="0" smtClean="0">
                <a:solidFill>
                  <a:schemeClr val="accent4"/>
                </a:solidFill>
                <a:latin typeface="Arial" panose="020B0604020202020204" pitchFamily="34" charset="0"/>
                <a:ea typeface="宋体" charset="-122"/>
                <a:cs typeface="Arial" panose="020B0604020202020204" pitchFamily="34" charset="0"/>
              </a:rPr>
              <a:t>Assist with Safety &amp; Security:</a:t>
            </a:r>
          </a:p>
          <a:p>
            <a:pPr marL="384048" lvl="1" indent="0">
              <a:buNone/>
            </a:pPr>
            <a:endParaRPr lang="en-US" altLang="zh-CN" sz="1800" b="1" dirty="0">
              <a:solidFill>
                <a:schemeClr val="accent4"/>
              </a:solidFill>
              <a:latin typeface="Arial" panose="020B0604020202020204" pitchFamily="34" charset="0"/>
              <a:ea typeface="宋体" charset="-122"/>
              <a:cs typeface="Arial" panose="020B0604020202020204" pitchFamily="34" charset="0"/>
            </a:endParaRPr>
          </a:p>
          <a:p>
            <a:pPr lvl="2">
              <a:buClr>
                <a:srgbClr val="0070C0"/>
              </a:buClr>
              <a:buFont typeface="Arial" pitchFamily="34" charset="0"/>
              <a:buChar char="•"/>
            </a:pPr>
            <a:r>
              <a:rPr lang="en-US" altLang="zh-CN" dirty="0">
                <a:latin typeface="Arial" panose="020B0604020202020204" pitchFamily="34" charset="0"/>
                <a:ea typeface="宋体" charset="-122"/>
                <a:cs typeface="Arial" panose="020B0604020202020204" pitchFamily="34" charset="0"/>
              </a:rPr>
              <a:t>Ensuring survivor’s needs are </a:t>
            </a:r>
            <a:r>
              <a:rPr lang="en-US" altLang="zh-CN" dirty="0" smtClean="0">
                <a:latin typeface="Arial" panose="020B0604020202020204" pitchFamily="34" charset="0"/>
                <a:ea typeface="宋体" charset="-122"/>
                <a:cs typeface="Arial" panose="020B0604020202020204" pitchFamily="34" charset="0"/>
              </a:rPr>
              <a:t>met</a:t>
            </a:r>
          </a:p>
          <a:p>
            <a:pPr lvl="2">
              <a:buClr>
                <a:srgbClr val="0070C0"/>
              </a:buClr>
              <a:buFont typeface="Arial" pitchFamily="34" charset="0"/>
              <a:buChar char="•"/>
            </a:pPr>
            <a:r>
              <a:rPr lang="en-US" altLang="zh-CN" dirty="0">
                <a:latin typeface="Arial" panose="020B0604020202020204" pitchFamily="34" charset="0"/>
                <a:ea typeface="宋体" charset="-122"/>
                <a:cs typeface="Arial" panose="020B0604020202020204" pitchFamily="34" charset="0"/>
              </a:rPr>
              <a:t>Reestablish a sense of control</a:t>
            </a:r>
            <a:endParaRPr lang="en-AU" dirty="0">
              <a:latin typeface="Arial" panose="020B0604020202020204" pitchFamily="34" charset="0"/>
              <a:cs typeface="Arial" panose="020B0604020202020204" pitchFamily="34" charset="0"/>
            </a:endParaRPr>
          </a:p>
          <a:p>
            <a:pPr lvl="2">
              <a:buClr>
                <a:srgbClr val="0070C0"/>
              </a:buClr>
              <a:buFont typeface="Arial" pitchFamily="34" charset="0"/>
              <a:buChar char="•"/>
            </a:pPr>
            <a:r>
              <a:rPr lang="en-US" altLang="zh-CN" dirty="0" smtClean="0">
                <a:latin typeface="Arial" panose="020B0604020202020204" pitchFamily="34" charset="0"/>
                <a:ea typeface="宋体" charset="-122"/>
                <a:cs typeface="Arial" panose="020B0604020202020204" pitchFamily="34" charset="0"/>
              </a:rPr>
              <a:t>Confidentiality</a:t>
            </a:r>
          </a:p>
          <a:p>
            <a:pPr lvl="2">
              <a:buClr>
                <a:srgbClr val="0070C0"/>
              </a:buClr>
              <a:buFont typeface="Arial" pitchFamily="34" charset="0"/>
              <a:buChar char="•"/>
            </a:pPr>
            <a:r>
              <a:rPr lang="en-US" altLang="zh-CN" dirty="0">
                <a:latin typeface="Arial" panose="020B0604020202020204" pitchFamily="34" charset="0"/>
                <a:ea typeface="宋体" charset="-122"/>
                <a:cs typeface="Arial" panose="020B0604020202020204" pitchFamily="34" charset="0"/>
              </a:rPr>
              <a:t>Address practical issues</a:t>
            </a:r>
          </a:p>
          <a:p>
            <a:pPr lvl="2">
              <a:buClr>
                <a:srgbClr val="0070C0"/>
              </a:buClr>
              <a:buFont typeface="Arial" pitchFamily="34" charset="0"/>
              <a:buChar char="•"/>
            </a:pPr>
            <a:r>
              <a:rPr lang="en-US" altLang="zh-CN" sz="2400" dirty="0" smtClean="0">
                <a:latin typeface="Arial" panose="020B0604020202020204" pitchFamily="34" charset="0"/>
                <a:ea typeface="宋体" charset="-122"/>
                <a:cs typeface="Arial" panose="020B0604020202020204" pitchFamily="34" charset="0"/>
              </a:rPr>
              <a:t>Are </a:t>
            </a:r>
            <a:r>
              <a:rPr lang="en-US" altLang="zh-CN" sz="2400" dirty="0">
                <a:latin typeface="Arial" panose="020B0604020202020204" pitchFamily="34" charset="0"/>
                <a:ea typeface="宋体" charset="-122"/>
                <a:cs typeface="Arial" panose="020B0604020202020204" pitchFamily="34" charset="0"/>
              </a:rPr>
              <a:t>they safe now? </a:t>
            </a:r>
          </a:p>
          <a:p>
            <a:pPr lvl="2">
              <a:buClr>
                <a:srgbClr val="0070C0"/>
              </a:buClr>
              <a:buFont typeface="Arial" pitchFamily="34" charset="0"/>
              <a:buChar char="•"/>
            </a:pPr>
            <a:r>
              <a:rPr lang="en-US" altLang="zh-CN" sz="2400" dirty="0">
                <a:latin typeface="Arial" panose="020B0604020202020204" pitchFamily="34" charset="0"/>
                <a:ea typeface="宋体" charset="-122"/>
                <a:cs typeface="Arial" panose="020B0604020202020204" pitchFamily="34" charset="0"/>
              </a:rPr>
              <a:t>Concerned about loved ones? </a:t>
            </a:r>
          </a:p>
          <a:p>
            <a:pPr lvl="2">
              <a:buClr>
                <a:srgbClr val="0070C0"/>
              </a:buClr>
              <a:buFont typeface="Arial" pitchFamily="34" charset="0"/>
              <a:buChar char="•"/>
            </a:pPr>
            <a:r>
              <a:rPr lang="en-US" altLang="zh-CN" sz="2400" dirty="0">
                <a:latin typeface="Arial" panose="020B0604020202020204" pitchFamily="34" charset="0"/>
                <a:ea typeface="宋体" charset="-122"/>
                <a:cs typeface="Arial" panose="020B0604020202020204" pitchFamily="34" charset="0"/>
              </a:rPr>
              <a:t>Do they feel safe</a:t>
            </a:r>
            <a:r>
              <a:rPr lang="en-US" altLang="zh-CN" sz="2400" dirty="0">
                <a:ea typeface="宋体" charset="-122"/>
              </a:rPr>
              <a:t>?</a:t>
            </a:r>
          </a:p>
          <a:p>
            <a:pPr lvl="2">
              <a:buClr>
                <a:srgbClr val="0070C0"/>
              </a:buClr>
              <a:buFont typeface="Arial" pitchFamily="34" charset="0"/>
              <a:buChar char="•"/>
            </a:pPr>
            <a:r>
              <a:rPr lang="en-US" altLang="zh-CN" dirty="0" smtClean="0">
                <a:latin typeface="Arial" panose="020B0604020202020204" pitchFamily="34" charset="0"/>
                <a:ea typeface="宋体" charset="-122"/>
                <a:cs typeface="Arial" panose="020B0604020202020204" pitchFamily="34" charset="0"/>
              </a:rPr>
              <a:t>Dealing </a:t>
            </a:r>
            <a:r>
              <a:rPr lang="en-US" altLang="zh-CN" dirty="0">
                <a:latin typeface="Arial" panose="020B0604020202020204" pitchFamily="34" charset="0"/>
                <a:ea typeface="宋体" charset="-122"/>
                <a:cs typeface="Arial" panose="020B0604020202020204" pitchFamily="34" charset="0"/>
              </a:rPr>
              <a:t>with others </a:t>
            </a:r>
            <a:r>
              <a:rPr lang="en-US" altLang="zh-CN" sz="2000" dirty="0">
                <a:latin typeface="Arial" panose="020B0604020202020204" pitchFamily="34" charset="0"/>
                <a:ea typeface="宋体" charset="-122"/>
                <a:cs typeface="Arial" panose="020B0604020202020204" pitchFamily="34" charset="0"/>
              </a:rPr>
              <a:t>(family, friends, police etc.)</a:t>
            </a:r>
          </a:p>
          <a:p>
            <a:pPr marL="658368" lvl="2" indent="0">
              <a:buClr>
                <a:srgbClr val="0070C0"/>
              </a:buClr>
              <a:buNone/>
            </a:pPr>
            <a:endParaRPr lang="en-US" altLang="zh-CN" sz="2400" dirty="0">
              <a:latin typeface="Arial" panose="020B0604020202020204" pitchFamily="34" charset="0"/>
              <a:ea typeface="宋体" charset="-122"/>
              <a:cs typeface="Arial" panose="020B0604020202020204" pitchFamily="34" charset="0"/>
            </a:endParaRPr>
          </a:p>
        </p:txBody>
      </p:sp>
      <p:pic>
        <p:nvPicPr>
          <p:cNvPr id="5" name="Picture 2" descr="C:\Users\Stephanie\AppData\Local\Microsoft\Windows\Temporary Internet Files\Content.Outlook\PJHG6QK7\help-logo-main-cmyk.tif"/>
          <p:cNvPicPr>
            <a:picLocks noChangeAspect="1" noChangeArrowheads="1"/>
          </p:cNvPicPr>
          <p:nvPr/>
        </p:nvPicPr>
        <p:blipFill>
          <a:blip r:embed="rId3" cstate="print"/>
          <a:srcRect/>
          <a:stretch>
            <a:fillRect/>
          </a:stretch>
        </p:blipFill>
        <p:spPr bwMode="auto">
          <a:xfrm>
            <a:off x="0" y="6257085"/>
            <a:ext cx="1452130" cy="600915"/>
          </a:xfrm>
          <a:prstGeom prst="rect">
            <a:avLst/>
          </a:prstGeom>
          <a:noFill/>
        </p:spPr>
      </p:pic>
      <p:sp>
        <p:nvSpPr>
          <p:cNvPr id="6" name="TextBox 5"/>
          <p:cNvSpPr txBox="1"/>
          <p:nvPr/>
        </p:nvSpPr>
        <p:spPr>
          <a:xfrm>
            <a:off x="1331640" y="332656"/>
            <a:ext cx="7560840" cy="523220"/>
          </a:xfrm>
          <a:prstGeom prst="rect">
            <a:avLst/>
          </a:prstGeom>
          <a:noFill/>
        </p:spPr>
        <p:txBody>
          <a:bodyPr wrap="square" rtlCol="0">
            <a:spAutoFit/>
          </a:bodyPr>
          <a:lstStyle/>
          <a:p>
            <a:pPr algn="ctr"/>
            <a:r>
              <a:rPr lang="en-NZ" sz="2800" b="1" dirty="0" smtClean="0">
                <a:solidFill>
                  <a:schemeClr val="accent1"/>
                </a:solidFill>
                <a:latin typeface="Arial" pitchFamily="34" charset="0"/>
                <a:cs typeface="Arial" pitchFamily="34" charset="0"/>
              </a:rPr>
              <a:t>Emotional Needs</a:t>
            </a:r>
            <a:endParaRPr lang="en-NZ" sz="28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1821020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533" y="332656"/>
            <a:ext cx="8737955" cy="492443"/>
          </a:xfrm>
          <a:prstGeom prst="rect">
            <a:avLst/>
          </a:prstGeom>
          <a:noFill/>
        </p:spPr>
        <p:txBody>
          <a:bodyPr wrap="square" rtlCol="0">
            <a:spAutoFit/>
          </a:bodyPr>
          <a:lstStyle/>
          <a:p>
            <a:pPr algn="ctr"/>
            <a:r>
              <a:rPr lang="en-NZ" sz="2600" b="1" dirty="0" smtClean="0">
                <a:solidFill>
                  <a:schemeClr val="accent1"/>
                </a:solidFill>
                <a:latin typeface="Arial" pitchFamily="34" charset="0"/>
                <a:cs typeface="Arial" pitchFamily="34" charset="0"/>
              </a:rPr>
              <a:t>Role of the Crisis Support Worker</a:t>
            </a:r>
            <a:endParaRPr lang="en-NZ" sz="2800" b="1" dirty="0">
              <a:solidFill>
                <a:schemeClr val="accent1"/>
              </a:solidFill>
              <a:latin typeface="Arial" pitchFamily="34" charset="0"/>
              <a:cs typeface="Arial" pitchFamily="34" charset="0"/>
            </a:endParaRPr>
          </a:p>
        </p:txBody>
      </p:sp>
      <p:pic>
        <p:nvPicPr>
          <p:cNvPr id="7" name="Picture 2" descr="C:\Users\Stephanie\AppData\Local\Microsoft\Windows\Temporary Internet Files\Content.Outlook\PJHG6QK7\help-logo-main-cmyk.tif"/>
          <p:cNvPicPr>
            <a:picLocks noChangeAspect="1" noChangeArrowheads="1"/>
          </p:cNvPicPr>
          <p:nvPr/>
        </p:nvPicPr>
        <p:blipFill>
          <a:blip r:embed="rId3" cstate="print"/>
          <a:srcRect/>
          <a:stretch>
            <a:fillRect/>
          </a:stretch>
        </p:blipFill>
        <p:spPr bwMode="auto">
          <a:xfrm>
            <a:off x="34044" y="6242328"/>
            <a:ext cx="1452130" cy="600915"/>
          </a:xfrm>
          <a:prstGeom prst="rect">
            <a:avLst/>
          </a:prstGeom>
          <a:noFill/>
        </p:spPr>
      </p:pic>
      <p:sp>
        <p:nvSpPr>
          <p:cNvPr id="8" name="Rectangle 3"/>
          <p:cNvSpPr txBox="1">
            <a:spLocks noChangeArrowheads="1"/>
          </p:cNvSpPr>
          <p:nvPr/>
        </p:nvSpPr>
        <p:spPr>
          <a:xfrm>
            <a:off x="1691680" y="1609454"/>
            <a:ext cx="6840760" cy="463287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384048" lvl="1" indent="0">
              <a:buNone/>
            </a:pPr>
            <a:r>
              <a:rPr lang="en-US" altLang="zh-CN" sz="2800" dirty="0">
                <a:solidFill>
                  <a:schemeClr val="tx1">
                    <a:lumMod val="65000"/>
                    <a:lumOff val="35000"/>
                  </a:schemeClr>
                </a:solidFill>
                <a:ea typeface="宋体" charset="-122"/>
              </a:rPr>
              <a:t>Empowerment...</a:t>
            </a:r>
            <a:endParaRPr lang="en-US" altLang="zh-CN" sz="2800" dirty="0">
              <a:solidFill>
                <a:schemeClr val="tx1">
                  <a:lumMod val="50000"/>
                  <a:lumOff val="50000"/>
                </a:schemeClr>
              </a:solidFill>
              <a:ea typeface="宋体" charset="-122"/>
            </a:endParaRPr>
          </a:p>
          <a:p>
            <a:pPr lvl="3">
              <a:buClr>
                <a:srgbClr val="0070C0"/>
              </a:buClr>
              <a:buFont typeface="Wingdings" panose="05000000000000000000" pitchFamily="2" charset="2"/>
              <a:buChar char="§"/>
            </a:pPr>
            <a:r>
              <a:rPr lang="en-NZ" sz="2400" dirty="0">
                <a:solidFill>
                  <a:schemeClr val="tx1"/>
                </a:solidFill>
                <a:latin typeface="Arial" panose="020B0604020202020204" pitchFamily="34" charset="0"/>
                <a:cs typeface="Arial" panose="020B0604020202020204" pitchFamily="34" charset="0"/>
              </a:rPr>
              <a:t>Information is power</a:t>
            </a:r>
          </a:p>
          <a:p>
            <a:pPr lvl="3">
              <a:buClr>
                <a:srgbClr val="0070C0"/>
              </a:buClr>
              <a:buFont typeface="Wingdings" panose="05000000000000000000" pitchFamily="2" charset="2"/>
              <a:buChar char="§"/>
            </a:pPr>
            <a:r>
              <a:rPr lang="en-NZ" sz="2400" dirty="0" smtClean="0">
                <a:solidFill>
                  <a:schemeClr val="tx1"/>
                </a:solidFill>
                <a:latin typeface="Arial" panose="020B0604020202020204" pitchFamily="34" charset="0"/>
                <a:cs typeface="Arial" panose="020B0604020202020204" pitchFamily="34" charset="0"/>
              </a:rPr>
              <a:t>Ethnicity – way they frame their experience</a:t>
            </a:r>
          </a:p>
          <a:p>
            <a:pPr lvl="3">
              <a:buClr>
                <a:srgbClr val="0070C0"/>
              </a:buClr>
              <a:buFont typeface="Wingdings" panose="05000000000000000000" pitchFamily="2" charset="2"/>
              <a:buChar char="§"/>
            </a:pPr>
            <a:r>
              <a:rPr lang="en-NZ" sz="2400" dirty="0" smtClean="0">
                <a:solidFill>
                  <a:schemeClr val="tx1"/>
                </a:solidFill>
                <a:latin typeface="Arial" panose="020B0604020202020204" pitchFamily="34" charset="0"/>
                <a:cs typeface="Arial" panose="020B0604020202020204" pitchFamily="34" charset="0"/>
              </a:rPr>
              <a:t>What </a:t>
            </a:r>
            <a:r>
              <a:rPr lang="en-NZ" sz="2400" dirty="0">
                <a:solidFill>
                  <a:schemeClr val="tx1"/>
                </a:solidFill>
                <a:latin typeface="Arial" panose="020B0604020202020204" pitchFamily="34" charset="0"/>
                <a:cs typeface="Arial" panose="020B0604020202020204" pitchFamily="34" charset="0"/>
              </a:rPr>
              <a:t>to expect next</a:t>
            </a:r>
          </a:p>
          <a:p>
            <a:pPr marL="384048" lvl="1" indent="0">
              <a:buFont typeface="Wingdings 2"/>
              <a:buNone/>
            </a:pPr>
            <a:endParaRPr lang="en-US" altLang="zh-CN" sz="2800" dirty="0" smtClean="0">
              <a:solidFill>
                <a:schemeClr val="tx1">
                  <a:lumMod val="65000"/>
                  <a:lumOff val="35000"/>
                </a:schemeClr>
              </a:solidFill>
              <a:ea typeface="宋体" charset="-122"/>
            </a:endParaRPr>
          </a:p>
          <a:p>
            <a:pPr marL="384048" lvl="1" indent="0">
              <a:buFont typeface="Wingdings 2"/>
              <a:buNone/>
            </a:pPr>
            <a:r>
              <a:rPr lang="en-US" altLang="zh-CN" sz="2800" dirty="0" smtClean="0">
                <a:solidFill>
                  <a:schemeClr val="tx1">
                    <a:lumMod val="65000"/>
                    <a:lumOff val="35000"/>
                  </a:schemeClr>
                </a:solidFill>
                <a:ea typeface="宋体" charset="-122"/>
              </a:rPr>
              <a:t>Neuroscience...</a:t>
            </a:r>
            <a:endParaRPr lang="en-US" altLang="zh-CN" sz="2800" dirty="0" smtClean="0">
              <a:solidFill>
                <a:schemeClr val="tx1">
                  <a:lumMod val="50000"/>
                  <a:lumOff val="50000"/>
                </a:schemeClr>
              </a:solidFill>
              <a:ea typeface="宋体" charset="-122"/>
            </a:endParaRPr>
          </a:p>
          <a:p>
            <a:pPr lvl="3">
              <a:buClr>
                <a:srgbClr val="0070C0"/>
              </a:buClr>
              <a:buFont typeface="Wingdings" panose="05000000000000000000" pitchFamily="2" charset="2"/>
              <a:buChar char="§"/>
            </a:pPr>
            <a:r>
              <a:rPr lang="en-NZ" sz="2400" dirty="0" smtClean="0">
                <a:solidFill>
                  <a:schemeClr val="tx1"/>
                </a:solidFill>
                <a:latin typeface="Arial" panose="020B0604020202020204" pitchFamily="34" charset="0"/>
                <a:cs typeface="Arial" panose="020B0604020202020204" pitchFamily="34" charset="0"/>
              </a:rPr>
              <a:t>Restoring balance</a:t>
            </a:r>
          </a:p>
          <a:p>
            <a:pPr lvl="3">
              <a:buClr>
                <a:srgbClr val="0070C0"/>
              </a:buClr>
              <a:buFont typeface="Wingdings" panose="05000000000000000000" pitchFamily="2" charset="2"/>
              <a:buChar char="§"/>
            </a:pPr>
            <a:r>
              <a:rPr lang="en-NZ" sz="2400" dirty="0" smtClean="0">
                <a:solidFill>
                  <a:schemeClr val="tx1"/>
                </a:solidFill>
                <a:latin typeface="Arial" panose="020B0604020202020204" pitchFamily="34" charset="0"/>
                <a:cs typeface="Arial" panose="020B0604020202020204" pitchFamily="34" charset="0"/>
              </a:rPr>
              <a:t>Integration towards recovery &amp; healing</a:t>
            </a:r>
          </a:p>
          <a:p>
            <a:pPr lvl="3">
              <a:buClr>
                <a:srgbClr val="0070C0"/>
              </a:buClr>
              <a:buFont typeface="Wingdings" panose="05000000000000000000" pitchFamily="2" charset="2"/>
              <a:buChar char="§"/>
            </a:pPr>
            <a:endParaRPr lang="en-NZ" sz="2400" dirty="0">
              <a:solidFill>
                <a:schemeClr val="tx1"/>
              </a:solidFill>
              <a:latin typeface="Arial" panose="020B0604020202020204" pitchFamily="34" charset="0"/>
              <a:cs typeface="Arial" panose="020B0604020202020204" pitchFamily="34" charset="0"/>
            </a:endParaRPr>
          </a:p>
          <a:p>
            <a:pPr lvl="3">
              <a:buClr>
                <a:srgbClr val="0070C0"/>
              </a:buClr>
              <a:buFont typeface="Wingdings" panose="05000000000000000000" pitchFamily="2" charset="2"/>
              <a:buChar char="§"/>
            </a:pPr>
            <a:endParaRPr lang="en-NZ" sz="2400" dirty="0" smtClean="0">
              <a:solidFill>
                <a:schemeClr val="tx1"/>
              </a:solidFill>
              <a:latin typeface="Arial" panose="020B0604020202020204" pitchFamily="34" charset="0"/>
              <a:cs typeface="Arial" panose="020B0604020202020204" pitchFamily="34" charset="0"/>
            </a:endParaRPr>
          </a:p>
          <a:p>
            <a:pPr lvl="3">
              <a:buClr>
                <a:srgbClr val="0070C0"/>
              </a:buClr>
              <a:buFont typeface="Wingdings" panose="05000000000000000000" pitchFamily="2" charset="2"/>
              <a:buChar char="§"/>
            </a:pPr>
            <a:endParaRPr lang="en-NZ" sz="2400" dirty="0">
              <a:solidFill>
                <a:schemeClr val="tx1"/>
              </a:solidFill>
              <a:latin typeface="Arial" panose="020B0604020202020204" pitchFamily="34" charset="0"/>
              <a:cs typeface="Arial" panose="020B0604020202020204" pitchFamily="34" charset="0"/>
            </a:endParaRPr>
          </a:p>
          <a:p>
            <a:pPr lvl="3">
              <a:buClr>
                <a:srgbClr val="0070C0"/>
              </a:buClr>
              <a:buFont typeface="Wingdings" panose="05000000000000000000" pitchFamily="2" charset="2"/>
              <a:buChar char="§"/>
            </a:pPr>
            <a:endParaRPr lang="en-NZ" sz="2400" dirty="0">
              <a:solidFill>
                <a:schemeClr val="tx1"/>
              </a:solidFill>
              <a:latin typeface="Arial" panose="020B0604020202020204" pitchFamily="34" charset="0"/>
              <a:cs typeface="Arial" panose="020B0604020202020204" pitchFamily="34" charset="0"/>
            </a:endParaRPr>
          </a:p>
          <a:p>
            <a:pPr lvl="3">
              <a:buClr>
                <a:srgbClr val="0070C0"/>
              </a:buClr>
              <a:buFont typeface="Wingdings" panose="05000000000000000000" pitchFamily="2" charset="2"/>
              <a:buChar char="§"/>
            </a:pPr>
            <a:endParaRPr lang="en-NZ" sz="2400" dirty="0">
              <a:solidFill>
                <a:schemeClr val="tx1"/>
              </a:solidFill>
              <a:latin typeface="Arial" panose="020B0604020202020204" pitchFamily="34" charset="0"/>
              <a:cs typeface="Arial" panose="020B0604020202020204" pitchFamily="34" charset="0"/>
            </a:endParaRPr>
          </a:p>
          <a:p>
            <a:pPr lvl="3">
              <a:buClr>
                <a:srgbClr val="0070C0"/>
              </a:buClr>
              <a:buFont typeface="Wingdings" panose="05000000000000000000" pitchFamily="2" charset="2"/>
              <a:buChar char="§"/>
            </a:pPr>
            <a:endParaRPr lang="en-NZ"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656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533" y="332656"/>
            <a:ext cx="8737955" cy="492443"/>
          </a:xfrm>
          <a:prstGeom prst="rect">
            <a:avLst/>
          </a:prstGeom>
          <a:noFill/>
        </p:spPr>
        <p:txBody>
          <a:bodyPr wrap="square" rtlCol="0">
            <a:spAutoFit/>
          </a:bodyPr>
          <a:lstStyle/>
          <a:p>
            <a:pPr algn="ctr"/>
            <a:r>
              <a:rPr lang="en-NZ" sz="2600" b="1" dirty="0" smtClean="0">
                <a:solidFill>
                  <a:schemeClr val="accent1"/>
                </a:solidFill>
                <a:latin typeface="Arial" pitchFamily="34" charset="0"/>
                <a:cs typeface="Arial" pitchFamily="34" charset="0"/>
              </a:rPr>
              <a:t>Role of the Crisis Support Worker - WHY</a:t>
            </a:r>
            <a:endParaRPr lang="en-NZ" sz="2800" b="1" dirty="0">
              <a:solidFill>
                <a:schemeClr val="accent1"/>
              </a:solidFill>
              <a:latin typeface="Arial" pitchFamily="34" charset="0"/>
              <a:cs typeface="Arial" pitchFamily="34" charset="0"/>
            </a:endParaRPr>
          </a:p>
        </p:txBody>
      </p:sp>
      <p:pic>
        <p:nvPicPr>
          <p:cNvPr id="7" name="Picture 2" descr="C:\Users\Stephanie\AppData\Local\Microsoft\Windows\Temporary Internet Files\Content.Outlook\PJHG6QK7\help-logo-main-cmyk.tif"/>
          <p:cNvPicPr>
            <a:picLocks noChangeAspect="1" noChangeArrowheads="1"/>
          </p:cNvPicPr>
          <p:nvPr/>
        </p:nvPicPr>
        <p:blipFill>
          <a:blip r:embed="rId3" cstate="print"/>
          <a:srcRect/>
          <a:stretch>
            <a:fillRect/>
          </a:stretch>
        </p:blipFill>
        <p:spPr bwMode="auto">
          <a:xfrm>
            <a:off x="34044" y="6242328"/>
            <a:ext cx="1452130" cy="600915"/>
          </a:xfrm>
          <a:prstGeom prst="rect">
            <a:avLst/>
          </a:prstGeom>
          <a:noFill/>
        </p:spPr>
      </p:pic>
      <p:sp>
        <p:nvSpPr>
          <p:cNvPr id="8" name="Rectangle 3"/>
          <p:cNvSpPr txBox="1">
            <a:spLocks noChangeArrowheads="1"/>
          </p:cNvSpPr>
          <p:nvPr/>
        </p:nvSpPr>
        <p:spPr>
          <a:xfrm>
            <a:off x="1691680" y="1609454"/>
            <a:ext cx="6840760" cy="1099466"/>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384048" lvl="1" indent="0">
              <a:buFont typeface="Wingdings 2"/>
              <a:buNone/>
            </a:pPr>
            <a:r>
              <a:rPr lang="en-US" altLang="zh-CN" sz="2800" dirty="0" smtClean="0">
                <a:solidFill>
                  <a:schemeClr val="tx1">
                    <a:lumMod val="65000"/>
                    <a:lumOff val="35000"/>
                  </a:schemeClr>
                </a:solidFill>
                <a:ea typeface="宋体" charset="-122"/>
              </a:rPr>
              <a:t>Early Intervention ...</a:t>
            </a:r>
          </a:p>
          <a:p>
            <a:pPr marL="384048" lvl="1" indent="0">
              <a:buFont typeface="Wingdings 2"/>
              <a:buNone/>
            </a:pPr>
            <a:endParaRPr lang="en-US" altLang="zh-CN" sz="2800" dirty="0" smtClean="0">
              <a:solidFill>
                <a:schemeClr val="tx1">
                  <a:lumMod val="50000"/>
                  <a:lumOff val="50000"/>
                </a:schemeClr>
              </a:solidFill>
              <a:ea typeface="宋体" charset="-122"/>
            </a:endParaRPr>
          </a:p>
        </p:txBody>
      </p:sp>
      <p:sp>
        <p:nvSpPr>
          <p:cNvPr id="6" name="TextBox 5"/>
          <p:cNvSpPr txBox="1"/>
          <p:nvPr/>
        </p:nvSpPr>
        <p:spPr>
          <a:xfrm>
            <a:off x="1259632" y="3573016"/>
            <a:ext cx="7272808" cy="584775"/>
          </a:xfrm>
          <a:prstGeom prst="rect">
            <a:avLst/>
          </a:prstGeom>
          <a:noFill/>
        </p:spPr>
        <p:txBody>
          <a:bodyPr wrap="square" rtlCol="0">
            <a:spAutoFit/>
          </a:bodyPr>
          <a:lstStyle/>
          <a:p>
            <a:pPr algn="ctr"/>
            <a:r>
              <a:rPr lang="en-NZ" sz="3200" b="1" dirty="0" smtClean="0">
                <a:solidFill>
                  <a:schemeClr val="accent4">
                    <a:lumMod val="75000"/>
                  </a:schemeClr>
                </a:solidFill>
              </a:rPr>
              <a:t>Listen. Support. Heal</a:t>
            </a:r>
            <a:endParaRPr lang="en-NZ" sz="3200" dirty="0">
              <a:solidFill>
                <a:schemeClr val="accent4">
                  <a:lumMod val="75000"/>
                </a:schemeClr>
              </a:solidFill>
            </a:endParaRPr>
          </a:p>
        </p:txBody>
      </p:sp>
    </p:spTree>
    <p:extLst>
      <p:ext uri="{BB962C8B-B14F-4D97-AF65-F5344CB8AC3E}">
        <p14:creationId xmlns:p14="http://schemas.microsoft.com/office/powerpoint/2010/main" val="3922360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Users\aimees\AppData\Local\Microsoft\Windows\Temporary Internet Files\Content.IE5\19HFXM4N\MP900442177[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95220" y="1012155"/>
            <a:ext cx="5557100" cy="4937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16" y="6093296"/>
            <a:ext cx="1319940" cy="576065"/>
          </a:xfrm>
          <a:prstGeom prst="rect">
            <a:avLst/>
          </a:prstGeom>
        </p:spPr>
      </p:pic>
      <p:sp>
        <p:nvSpPr>
          <p:cNvPr id="6" name="TextBox 5"/>
          <p:cNvSpPr txBox="1"/>
          <p:nvPr/>
        </p:nvSpPr>
        <p:spPr>
          <a:xfrm>
            <a:off x="374260" y="188640"/>
            <a:ext cx="8737955" cy="707886"/>
          </a:xfrm>
          <a:prstGeom prst="rect">
            <a:avLst/>
          </a:prstGeom>
          <a:noFill/>
        </p:spPr>
        <p:txBody>
          <a:bodyPr wrap="square" rtlCol="0">
            <a:spAutoFit/>
          </a:bodyPr>
          <a:lstStyle/>
          <a:p>
            <a:pPr algn="ctr"/>
            <a:r>
              <a:rPr lang="en-NZ" sz="4000" b="1" dirty="0" smtClean="0">
                <a:solidFill>
                  <a:schemeClr val="accent1"/>
                </a:solidFill>
                <a:latin typeface="Arial" pitchFamily="34" charset="0"/>
                <a:cs typeface="Arial" pitchFamily="34" charset="0"/>
              </a:rPr>
              <a:t>Together we do it …</a:t>
            </a:r>
            <a:endParaRPr lang="en-NZ" sz="40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066398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49276" y="1190937"/>
            <a:ext cx="7255172" cy="5478423"/>
          </a:xfrm>
          <a:prstGeom prst="rect">
            <a:avLst/>
          </a:prstGeom>
          <a:noFill/>
        </p:spPr>
        <p:txBody>
          <a:bodyPr wrap="square" rtlCol="0">
            <a:spAutoFit/>
          </a:bodyPr>
          <a:lstStyle/>
          <a:p>
            <a:pPr marL="342900" lvl="0" indent="-342900">
              <a:spcBef>
                <a:spcPts val="600"/>
              </a:spcBef>
              <a:buClr>
                <a:schemeClr val="accent3"/>
              </a:buClr>
              <a:buFont typeface="Wingdings" panose="05000000000000000000" pitchFamily="2" charset="2"/>
              <a:buChar char="§"/>
            </a:pPr>
            <a:r>
              <a:rPr lang="en-NZ" sz="2400" dirty="0" smtClean="0">
                <a:latin typeface="Arial" panose="020B0604020202020204" pitchFamily="34" charset="0"/>
                <a:ea typeface="Tahoma" pitchFamily="34" charset="0"/>
                <a:cs typeface="Arial" panose="020B0604020202020204" pitchFamily="34" charset="0"/>
              </a:rPr>
              <a:t>Focus </a:t>
            </a:r>
            <a:r>
              <a:rPr lang="en-NZ" sz="2400" dirty="0">
                <a:latin typeface="Arial" panose="020B0604020202020204" pitchFamily="34" charset="0"/>
                <a:ea typeface="Tahoma" pitchFamily="34" charset="0"/>
                <a:cs typeface="Arial" panose="020B0604020202020204" pitchFamily="34" charset="0"/>
              </a:rPr>
              <a:t>on needs of and monitor </a:t>
            </a:r>
            <a:r>
              <a:rPr lang="en-NZ" sz="2400" dirty="0" smtClean="0">
                <a:latin typeface="Arial" panose="020B0604020202020204" pitchFamily="34" charset="0"/>
                <a:ea typeface="Tahoma" pitchFamily="34" charset="0"/>
                <a:cs typeface="Arial" panose="020B0604020202020204" pitchFamily="34" charset="0"/>
              </a:rPr>
              <a:t>Survivor</a:t>
            </a:r>
          </a:p>
          <a:p>
            <a:pPr marL="342900" lvl="0" indent="-342900">
              <a:buClr>
                <a:schemeClr val="accent3"/>
              </a:buClr>
              <a:buFont typeface="Wingdings" panose="05000000000000000000" pitchFamily="2" charset="2"/>
              <a:buChar char="§"/>
            </a:pPr>
            <a:r>
              <a:rPr lang="en-NZ" sz="2400" dirty="0" smtClean="0">
                <a:latin typeface="Arial" panose="020B0604020202020204" pitchFamily="34" charset="0"/>
                <a:ea typeface="Tahoma" pitchFamily="34" charset="0"/>
                <a:cs typeface="Arial" panose="020B0604020202020204" pitchFamily="34" charset="0"/>
              </a:rPr>
              <a:t>	– </a:t>
            </a:r>
            <a:r>
              <a:rPr lang="en-NZ" sz="2000" dirty="0">
                <a:latin typeface="Arial" panose="020B0604020202020204" pitchFamily="34" charset="0"/>
                <a:ea typeface="Tahoma" pitchFamily="34" charset="0"/>
                <a:cs typeface="Arial" panose="020B0604020202020204" pitchFamily="34" charset="0"/>
              </a:rPr>
              <a:t>allows medical staff &amp; police to focus </a:t>
            </a:r>
            <a:r>
              <a:rPr lang="en-NZ" sz="2000" dirty="0" smtClean="0">
                <a:latin typeface="Arial" panose="020B0604020202020204" pitchFamily="34" charset="0"/>
                <a:ea typeface="Tahoma" pitchFamily="34" charset="0"/>
                <a:cs typeface="Arial" panose="020B0604020202020204" pitchFamily="34" charset="0"/>
              </a:rPr>
              <a:t>on their roles</a:t>
            </a:r>
          </a:p>
          <a:p>
            <a:pPr lvl="0">
              <a:buClr>
                <a:schemeClr val="accent3"/>
              </a:buClr>
            </a:pPr>
            <a:endParaRPr lang="en-NZ" sz="1400" dirty="0" smtClean="0">
              <a:latin typeface="Arial" panose="020B0604020202020204" pitchFamily="34" charset="0"/>
              <a:ea typeface="Tahoma" pitchFamily="34" charset="0"/>
              <a:cs typeface="Arial" panose="020B0604020202020204" pitchFamily="34" charset="0"/>
            </a:endParaRPr>
          </a:p>
          <a:p>
            <a:pPr marL="342900" indent="-342900">
              <a:buClr>
                <a:schemeClr val="accent3"/>
              </a:buClr>
              <a:buFont typeface="Wingdings" panose="05000000000000000000" pitchFamily="2" charset="2"/>
              <a:buChar char="§"/>
            </a:pPr>
            <a:r>
              <a:rPr lang="en-NZ" sz="2400" dirty="0" smtClean="0">
                <a:latin typeface="Arial" panose="020B0604020202020204" pitchFamily="34" charset="0"/>
                <a:ea typeface="Tahoma" pitchFamily="34" charset="0"/>
                <a:cs typeface="Arial" panose="020B0604020202020204" pitchFamily="34" charset="0"/>
              </a:rPr>
              <a:t>Support person not involved in investigating facts or chain of evidence</a:t>
            </a:r>
          </a:p>
          <a:p>
            <a:pPr marL="285750" lvl="0" indent="-285750" algn="ctr">
              <a:buClr>
                <a:schemeClr val="accent3"/>
              </a:buClr>
              <a:buFont typeface="Wingdings" panose="05000000000000000000" pitchFamily="2" charset="2"/>
              <a:buChar char="§"/>
            </a:pPr>
            <a:endParaRPr lang="en-NZ" sz="1400" b="1" dirty="0" smtClean="0">
              <a:solidFill>
                <a:srgbClr val="47008E"/>
              </a:solidFill>
              <a:latin typeface="Arial" pitchFamily="34" charset="0"/>
              <a:cs typeface="Arial" pitchFamily="34" charset="0"/>
            </a:endParaRPr>
          </a:p>
          <a:p>
            <a:pPr marL="342900" indent="-342900">
              <a:buClr>
                <a:schemeClr val="accent3"/>
              </a:buClr>
              <a:buFont typeface="Wingdings" panose="05000000000000000000" pitchFamily="2" charset="2"/>
              <a:buChar char="§"/>
            </a:pPr>
            <a:r>
              <a:rPr lang="en-NZ" sz="2400" dirty="0" smtClean="0">
                <a:latin typeface="Arial" panose="020B0604020202020204" pitchFamily="34" charset="0"/>
                <a:ea typeface="Tahoma" pitchFamily="34" charset="0"/>
                <a:cs typeface="Arial" panose="020B0604020202020204" pitchFamily="34" charset="0"/>
              </a:rPr>
              <a:t>Collaborative </a:t>
            </a:r>
            <a:r>
              <a:rPr lang="en-NZ" sz="2400" dirty="0">
                <a:latin typeface="Arial" panose="020B0604020202020204" pitchFamily="34" charset="0"/>
                <a:ea typeface="Tahoma" pitchFamily="34" charset="0"/>
                <a:cs typeface="Arial" panose="020B0604020202020204" pitchFamily="34" charset="0"/>
              </a:rPr>
              <a:t>approach – meeting physical, emotional and practical needs of Survivor</a:t>
            </a:r>
          </a:p>
          <a:p>
            <a:pPr marL="285750" indent="-285750">
              <a:buClr>
                <a:schemeClr val="accent3"/>
              </a:buClr>
              <a:buFont typeface="Wingdings" panose="05000000000000000000" pitchFamily="2" charset="2"/>
              <a:buChar char="§"/>
            </a:pPr>
            <a:endParaRPr lang="en-NZ" sz="1400" dirty="0">
              <a:latin typeface="Arial" panose="020B0604020202020204" pitchFamily="34" charset="0"/>
              <a:ea typeface="Tahoma" pitchFamily="34" charset="0"/>
              <a:cs typeface="Arial" panose="020B0604020202020204" pitchFamily="34" charset="0"/>
            </a:endParaRPr>
          </a:p>
          <a:p>
            <a:pPr marL="342900" indent="-342900">
              <a:buClr>
                <a:schemeClr val="accent3"/>
              </a:buClr>
              <a:buFont typeface="Wingdings" panose="05000000000000000000" pitchFamily="2" charset="2"/>
              <a:buChar char="§"/>
            </a:pPr>
            <a:r>
              <a:rPr lang="en-NZ" sz="2400" dirty="0">
                <a:latin typeface="Arial" panose="020B0604020202020204" pitchFamily="34" charset="0"/>
                <a:ea typeface="Tahoma" pitchFamily="34" charset="0"/>
                <a:cs typeface="Arial" panose="020B0604020202020204" pitchFamily="34" charset="0"/>
              </a:rPr>
              <a:t>Effective, competent, coordinated intervention to ensure the best possible outcome for Survivor</a:t>
            </a:r>
          </a:p>
          <a:p>
            <a:pPr marL="285750" indent="-285750">
              <a:buClr>
                <a:schemeClr val="accent3"/>
              </a:buClr>
              <a:buFont typeface="Wingdings" panose="05000000000000000000" pitchFamily="2" charset="2"/>
              <a:buChar char="§"/>
            </a:pPr>
            <a:endParaRPr lang="en-NZ" sz="1400" dirty="0">
              <a:latin typeface="Arial" panose="020B0604020202020204" pitchFamily="34" charset="0"/>
              <a:ea typeface="Tahoma" pitchFamily="34" charset="0"/>
              <a:cs typeface="Arial" panose="020B0604020202020204" pitchFamily="34" charset="0"/>
            </a:endParaRPr>
          </a:p>
          <a:p>
            <a:pPr marL="342900" indent="-342900">
              <a:buClr>
                <a:schemeClr val="accent3"/>
              </a:buClr>
              <a:buFont typeface="Wingdings" panose="05000000000000000000" pitchFamily="2" charset="2"/>
              <a:buChar char="§"/>
            </a:pPr>
            <a:r>
              <a:rPr lang="en-NZ" sz="2400" dirty="0">
                <a:latin typeface="Arial" panose="020B0604020202020204" pitchFamily="34" charset="0"/>
                <a:ea typeface="Tahoma" pitchFamily="34" charset="0"/>
                <a:cs typeface="Arial" panose="020B0604020202020204" pitchFamily="34" charset="0"/>
              </a:rPr>
              <a:t>No one agency can successfully handle all aspects of a sexual assault – each agency has strengths &amp; limitations  </a:t>
            </a:r>
          </a:p>
          <a:p>
            <a:pPr marL="342900" lvl="0" indent="-342900" algn="ctr">
              <a:buClr>
                <a:schemeClr val="accent3"/>
              </a:buClr>
              <a:buFont typeface="Wingdings" panose="05000000000000000000" pitchFamily="2" charset="2"/>
              <a:buChar char="§"/>
            </a:pPr>
            <a:endParaRPr lang="en-NZ" sz="2400" b="1" dirty="0">
              <a:solidFill>
                <a:srgbClr val="47008E"/>
              </a:solidFill>
              <a:latin typeface="Arial" pitchFamily="34" charset="0"/>
              <a:cs typeface="Arial" pitchFamily="34" charset="0"/>
            </a:endParaRPr>
          </a:p>
        </p:txBody>
      </p:sp>
      <p:pic>
        <p:nvPicPr>
          <p:cNvPr id="7" name="Picture 2" descr="C:\Users\Stephanie\AppData\Local\Microsoft\Windows\Temporary Internet Files\Content.Outlook\PJHG6QK7\help-logo-main-cmyk.tif"/>
          <p:cNvPicPr>
            <a:picLocks noChangeAspect="1" noChangeArrowheads="1"/>
          </p:cNvPicPr>
          <p:nvPr/>
        </p:nvPicPr>
        <p:blipFill>
          <a:blip r:embed="rId3" cstate="print"/>
          <a:srcRect/>
          <a:stretch>
            <a:fillRect/>
          </a:stretch>
        </p:blipFill>
        <p:spPr bwMode="auto">
          <a:xfrm>
            <a:off x="-1869" y="6257085"/>
            <a:ext cx="1452130" cy="600915"/>
          </a:xfrm>
          <a:prstGeom prst="rect">
            <a:avLst/>
          </a:prstGeom>
          <a:noFill/>
        </p:spPr>
      </p:pic>
      <p:sp>
        <p:nvSpPr>
          <p:cNvPr id="3" name="Rectangle 2"/>
          <p:cNvSpPr/>
          <p:nvPr/>
        </p:nvSpPr>
        <p:spPr>
          <a:xfrm>
            <a:off x="1450261" y="188640"/>
            <a:ext cx="7082179" cy="369332"/>
          </a:xfrm>
          <a:prstGeom prst="rect">
            <a:avLst/>
          </a:prstGeom>
        </p:spPr>
        <p:txBody>
          <a:bodyPr wrap="square">
            <a:spAutoFit/>
          </a:bodyPr>
          <a:lstStyle/>
          <a:p>
            <a:pPr lvl="0"/>
            <a:r>
              <a:rPr lang="en-NZ" b="1" dirty="0">
                <a:solidFill>
                  <a:schemeClr val="accent1"/>
                </a:solidFill>
                <a:latin typeface="Arial" panose="020B0604020202020204" pitchFamily="34" charset="0"/>
                <a:cs typeface="Arial" pitchFamily="34" charset="0"/>
              </a:rPr>
              <a:t>Importance of the Role for the Survivor and Doctor/Nurse..</a:t>
            </a:r>
          </a:p>
        </p:txBody>
      </p:sp>
    </p:spTree>
    <p:extLst>
      <p:ext uri="{BB962C8B-B14F-4D97-AF65-F5344CB8AC3E}">
        <p14:creationId xmlns:p14="http://schemas.microsoft.com/office/powerpoint/2010/main" val="1820506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476672"/>
            <a:ext cx="7499176" cy="4968552"/>
          </a:xfrm>
        </p:spPr>
        <p:txBody>
          <a:bodyPr>
            <a:noAutofit/>
          </a:bodyPr>
          <a:lstStyle/>
          <a:p>
            <a:pPr algn="ctr">
              <a:buNone/>
            </a:pPr>
            <a:endParaRPr lang="en-NZ" b="1" dirty="0" smtClean="0">
              <a:solidFill>
                <a:schemeClr val="accent1"/>
              </a:solidFill>
              <a:latin typeface="Tempus Sans ITC" panose="04020404030D07020202" pitchFamily="82" charset="0"/>
            </a:endParaRPr>
          </a:p>
          <a:p>
            <a:pPr algn="ctr">
              <a:buNone/>
            </a:pPr>
            <a:r>
              <a:rPr lang="en-NZ" sz="5400" b="1" dirty="0" smtClean="0">
                <a:solidFill>
                  <a:schemeClr val="accent1"/>
                </a:solidFill>
                <a:latin typeface="Tempus Sans ITC" panose="04020404030D07020202" pitchFamily="82" charset="0"/>
              </a:rPr>
              <a:t>Thank</a:t>
            </a:r>
            <a:r>
              <a:rPr lang="en-NZ" sz="5400" b="1" dirty="0" smtClean="0">
                <a:solidFill>
                  <a:schemeClr val="accent4">
                    <a:lumMod val="50000"/>
                  </a:schemeClr>
                </a:solidFill>
                <a:latin typeface="Tempus Sans ITC" panose="04020404030D07020202" pitchFamily="82" charset="0"/>
              </a:rPr>
              <a:t> </a:t>
            </a:r>
            <a:r>
              <a:rPr lang="en-NZ" sz="5400" b="1" dirty="0">
                <a:solidFill>
                  <a:schemeClr val="accent1"/>
                </a:solidFill>
                <a:latin typeface="Tempus Sans ITC" panose="04020404030D07020202" pitchFamily="82" charset="0"/>
              </a:rPr>
              <a:t>You</a:t>
            </a:r>
          </a:p>
          <a:p>
            <a:pPr algn="ctr">
              <a:buNone/>
            </a:pPr>
            <a:endParaRPr lang="fi-FI" dirty="0">
              <a:solidFill>
                <a:schemeClr val="accent4">
                  <a:lumMod val="50000"/>
                </a:schemeClr>
              </a:solidFill>
            </a:endParaRPr>
          </a:p>
          <a:p>
            <a:pPr algn="ctr">
              <a:buNone/>
            </a:pPr>
            <a:endParaRPr lang="fi-FI" dirty="0" smtClean="0">
              <a:solidFill>
                <a:schemeClr val="accent4">
                  <a:lumMod val="50000"/>
                </a:schemeClr>
              </a:solidFill>
            </a:endParaRPr>
          </a:p>
          <a:p>
            <a:pPr algn="ctr">
              <a:buNone/>
            </a:pPr>
            <a:endParaRPr lang="fi-FI" dirty="0">
              <a:solidFill>
                <a:schemeClr val="accent4">
                  <a:lumMod val="50000"/>
                </a:schemeClr>
              </a:solidFill>
            </a:endParaRPr>
          </a:p>
          <a:p>
            <a:pPr algn="ctr">
              <a:buNone/>
            </a:pPr>
            <a:r>
              <a:rPr lang="fi-FI" dirty="0" smtClean="0">
                <a:solidFill>
                  <a:schemeClr val="accent4">
                    <a:lumMod val="50000"/>
                  </a:schemeClr>
                </a:solidFill>
              </a:rPr>
              <a:t>24/7 HELPline</a:t>
            </a:r>
          </a:p>
          <a:p>
            <a:pPr algn="ctr">
              <a:buNone/>
            </a:pPr>
            <a:r>
              <a:rPr lang="fi-FI" dirty="0" smtClean="0">
                <a:solidFill>
                  <a:schemeClr val="accent4">
                    <a:lumMod val="50000"/>
                  </a:schemeClr>
                </a:solidFill>
              </a:rPr>
              <a:t>09 623 1700</a:t>
            </a:r>
          </a:p>
          <a:p>
            <a:pPr algn="ctr">
              <a:buNone/>
            </a:pPr>
            <a:r>
              <a:rPr lang="en-NZ" dirty="0" smtClean="0">
                <a:solidFill>
                  <a:schemeClr val="accent4">
                    <a:lumMod val="50000"/>
                  </a:schemeClr>
                </a:solidFill>
              </a:rPr>
              <a:t>		</a:t>
            </a:r>
            <a:r>
              <a:rPr lang="en-NZ" dirty="0" smtClean="0">
                <a:solidFill>
                  <a:schemeClr val="accent1"/>
                </a:solidFill>
                <a:hlinkClick r:id="rId3"/>
              </a:rPr>
              <a:t>www.helpauckland.org.nz</a:t>
            </a:r>
            <a:endParaRPr lang="en-NZ" dirty="0" smtClean="0">
              <a:solidFill>
                <a:schemeClr val="accent1"/>
              </a:solidFill>
            </a:endParaRPr>
          </a:p>
          <a:p>
            <a:pPr algn="ctr">
              <a:buNone/>
            </a:pPr>
            <a:endParaRPr lang="en-US" dirty="0">
              <a:solidFill>
                <a:schemeClr val="accent1"/>
              </a:solidFill>
            </a:endParaRPr>
          </a:p>
          <a:p>
            <a:pPr algn="ctr">
              <a:buNone/>
            </a:pPr>
            <a:endParaRPr lang="en-NZ" dirty="0" smtClean="0">
              <a:solidFill>
                <a:schemeClr val="accent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16" y="6093296"/>
            <a:ext cx="1319940" cy="57606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2060848"/>
            <a:ext cx="7704856" cy="3354765"/>
          </a:xfrm>
          <a:prstGeom prst="rect">
            <a:avLst/>
          </a:prstGeom>
        </p:spPr>
        <p:txBody>
          <a:bodyPr wrap="square">
            <a:spAutoFit/>
          </a:bodyPr>
          <a:lstStyle/>
          <a:p>
            <a:pPr algn="ctr"/>
            <a:r>
              <a:rPr lang="en-NZ" sz="4400" dirty="0" smtClean="0">
                <a:solidFill>
                  <a:schemeClr val="accent4">
                    <a:lumMod val="50000"/>
                  </a:schemeClr>
                </a:solidFill>
              </a:rPr>
              <a:t>To work toward a society where relationships are based on </a:t>
            </a:r>
          </a:p>
          <a:p>
            <a:pPr algn="ctr"/>
            <a:r>
              <a:rPr lang="en-NZ" sz="4400" dirty="0" smtClean="0">
                <a:solidFill>
                  <a:schemeClr val="accent4">
                    <a:lumMod val="50000"/>
                  </a:schemeClr>
                </a:solidFill>
              </a:rPr>
              <a:t>co-operation and respect, rather than competition and power</a:t>
            </a:r>
          </a:p>
          <a:p>
            <a:endParaRPr lang="en-NZ" dirty="0" smtClean="0"/>
          </a:p>
          <a:p>
            <a:r>
              <a:rPr lang="en-NZ" dirty="0" smtClean="0"/>
              <a:t> </a:t>
            </a:r>
            <a:endParaRPr lang="en-NZ" dirty="0"/>
          </a:p>
        </p:txBody>
      </p:sp>
      <p:sp>
        <p:nvSpPr>
          <p:cNvPr id="7" name="Rectangle 6"/>
          <p:cNvSpPr/>
          <p:nvPr/>
        </p:nvSpPr>
        <p:spPr>
          <a:xfrm>
            <a:off x="1115616" y="476672"/>
            <a:ext cx="7344815" cy="769441"/>
          </a:xfrm>
          <a:prstGeom prst="rect">
            <a:avLst/>
          </a:prstGeom>
        </p:spPr>
        <p:txBody>
          <a:bodyPr wrap="square">
            <a:spAutoFit/>
          </a:bodyPr>
          <a:lstStyle/>
          <a:p>
            <a:pPr algn="ctr"/>
            <a:r>
              <a:rPr lang="en-NZ" sz="4400" b="1" dirty="0" smtClean="0">
                <a:solidFill>
                  <a:schemeClr val="accent1"/>
                </a:solidFill>
              </a:rPr>
              <a:t>Our</a:t>
            </a:r>
            <a:r>
              <a:rPr lang="en-NZ" sz="4400" b="1" dirty="0" smtClean="0">
                <a:solidFill>
                  <a:schemeClr val="accent4">
                    <a:lumMod val="50000"/>
                  </a:schemeClr>
                </a:solidFill>
              </a:rPr>
              <a:t> </a:t>
            </a:r>
            <a:r>
              <a:rPr lang="en-NZ" sz="4400" b="1" dirty="0" smtClean="0">
                <a:solidFill>
                  <a:schemeClr val="accent1"/>
                </a:solidFill>
              </a:rPr>
              <a:t>Vision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16" y="6093296"/>
            <a:ext cx="1319940" cy="5760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15616" y="476672"/>
            <a:ext cx="7344815" cy="769441"/>
          </a:xfrm>
          <a:prstGeom prst="rect">
            <a:avLst/>
          </a:prstGeom>
        </p:spPr>
        <p:txBody>
          <a:bodyPr wrap="square">
            <a:spAutoFit/>
          </a:bodyPr>
          <a:lstStyle/>
          <a:p>
            <a:pPr algn="ctr"/>
            <a:r>
              <a:rPr lang="en-US" sz="4400" b="1" dirty="0" smtClean="0">
                <a:solidFill>
                  <a:schemeClr val="accent1"/>
                </a:solidFill>
              </a:rPr>
              <a:t>Our</a:t>
            </a:r>
            <a:r>
              <a:rPr lang="en-US" sz="4400" b="1" dirty="0" smtClean="0">
                <a:solidFill>
                  <a:schemeClr val="accent4">
                    <a:lumMod val="50000"/>
                  </a:schemeClr>
                </a:solidFill>
              </a:rPr>
              <a:t> </a:t>
            </a:r>
            <a:r>
              <a:rPr lang="en-US" sz="4400" b="1" dirty="0" smtClean="0">
                <a:solidFill>
                  <a:schemeClr val="accent1"/>
                </a:solidFill>
              </a:rPr>
              <a:t>Beginnings</a:t>
            </a:r>
            <a:endParaRPr lang="en-NZ" sz="4400" b="1" dirty="0">
              <a:solidFill>
                <a:schemeClr val="accent1"/>
              </a:solidFill>
            </a:endParaRPr>
          </a:p>
        </p:txBody>
      </p:sp>
      <p:graphicFrame>
        <p:nvGraphicFramePr>
          <p:cNvPr id="2" name="Diagram 1"/>
          <p:cNvGraphicFramePr/>
          <p:nvPr>
            <p:extLst>
              <p:ext uri="{D42A27DB-BD31-4B8C-83A1-F6EECF244321}">
                <p14:modId xmlns:p14="http://schemas.microsoft.com/office/powerpoint/2010/main" val="3126939278"/>
              </p:ext>
            </p:extLst>
          </p:nvPr>
        </p:nvGraphicFramePr>
        <p:xfrm>
          <a:off x="323528" y="1340768"/>
          <a:ext cx="8640960" cy="4120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716" y="6093296"/>
            <a:ext cx="1319940" cy="57606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60648"/>
            <a:ext cx="5728680" cy="1143000"/>
          </a:xfrm>
        </p:spPr>
        <p:txBody>
          <a:bodyPr>
            <a:normAutofit/>
          </a:bodyPr>
          <a:lstStyle/>
          <a:p>
            <a:pPr algn="ctr"/>
            <a:r>
              <a:rPr lang="en-NZ" b="1" dirty="0" smtClean="0">
                <a:solidFill>
                  <a:schemeClr val="accent1"/>
                </a:solidFill>
                <a:latin typeface="+mn-lt"/>
              </a:rPr>
              <a:t>Who</a:t>
            </a:r>
            <a:r>
              <a:rPr lang="en-NZ" b="1" dirty="0" smtClean="0">
                <a:solidFill>
                  <a:schemeClr val="accent4">
                    <a:lumMod val="50000"/>
                  </a:schemeClr>
                </a:solidFill>
                <a:latin typeface="+mn-lt"/>
              </a:rPr>
              <a:t> </a:t>
            </a:r>
            <a:r>
              <a:rPr lang="en-NZ" b="1" dirty="0" smtClean="0">
                <a:solidFill>
                  <a:schemeClr val="accent1"/>
                </a:solidFill>
                <a:latin typeface="+mn-lt"/>
              </a:rPr>
              <a:t>Do</a:t>
            </a:r>
            <a:r>
              <a:rPr lang="en-NZ" b="1" dirty="0" smtClean="0">
                <a:solidFill>
                  <a:schemeClr val="accent4">
                    <a:lumMod val="50000"/>
                  </a:schemeClr>
                </a:solidFill>
                <a:latin typeface="+mn-lt"/>
              </a:rPr>
              <a:t> </a:t>
            </a:r>
            <a:r>
              <a:rPr lang="en-NZ" b="1" dirty="0">
                <a:solidFill>
                  <a:schemeClr val="accent1"/>
                </a:solidFill>
                <a:latin typeface="+mn-lt"/>
              </a:rPr>
              <a:t>W</a:t>
            </a:r>
            <a:r>
              <a:rPr lang="en-NZ" b="1" dirty="0" smtClean="0">
                <a:solidFill>
                  <a:schemeClr val="accent1"/>
                </a:solidFill>
                <a:latin typeface="+mn-lt"/>
              </a:rPr>
              <a:t>e</a:t>
            </a:r>
            <a:r>
              <a:rPr lang="en-NZ" b="1" dirty="0" smtClean="0">
                <a:solidFill>
                  <a:schemeClr val="accent4">
                    <a:lumMod val="50000"/>
                  </a:schemeClr>
                </a:solidFill>
                <a:latin typeface="+mn-lt"/>
              </a:rPr>
              <a:t> </a:t>
            </a:r>
            <a:r>
              <a:rPr lang="en-NZ" b="1" dirty="0" smtClean="0">
                <a:solidFill>
                  <a:schemeClr val="accent1"/>
                </a:solidFill>
                <a:latin typeface="+mn-lt"/>
              </a:rPr>
              <a:t>HELP?</a:t>
            </a:r>
            <a:endParaRPr lang="en-NZ" b="1" dirty="0">
              <a:solidFill>
                <a:schemeClr val="accent1"/>
              </a:solidFill>
              <a:latin typeface="+mn-lt"/>
            </a:endParaRPr>
          </a:p>
        </p:txBody>
      </p:sp>
      <p:sp>
        <p:nvSpPr>
          <p:cNvPr id="3" name="Content Placeholder 2"/>
          <p:cNvSpPr>
            <a:spLocks noGrp="1"/>
          </p:cNvSpPr>
          <p:nvPr>
            <p:ph idx="1"/>
          </p:nvPr>
        </p:nvSpPr>
        <p:spPr>
          <a:xfrm>
            <a:off x="1475656" y="1700808"/>
            <a:ext cx="7221488" cy="4104456"/>
          </a:xfrm>
        </p:spPr>
        <p:txBody>
          <a:bodyPr>
            <a:normAutofit/>
          </a:bodyPr>
          <a:lstStyle/>
          <a:p>
            <a:r>
              <a:rPr lang="en-NZ" sz="4400" dirty="0" smtClean="0">
                <a:solidFill>
                  <a:schemeClr val="accent4">
                    <a:lumMod val="50000"/>
                  </a:schemeClr>
                </a:solidFill>
              </a:rPr>
              <a:t>Women</a:t>
            </a:r>
          </a:p>
          <a:p>
            <a:r>
              <a:rPr lang="en-NZ" sz="4400" dirty="0" smtClean="0">
                <a:solidFill>
                  <a:schemeClr val="accent4">
                    <a:lumMod val="50000"/>
                  </a:schemeClr>
                </a:solidFill>
              </a:rPr>
              <a:t>Young Women</a:t>
            </a:r>
          </a:p>
          <a:p>
            <a:r>
              <a:rPr lang="en-NZ" sz="4400" dirty="0" smtClean="0">
                <a:solidFill>
                  <a:schemeClr val="accent4">
                    <a:lumMod val="50000"/>
                  </a:schemeClr>
                </a:solidFill>
              </a:rPr>
              <a:t>Children</a:t>
            </a:r>
          </a:p>
          <a:p>
            <a:r>
              <a:rPr lang="en-NZ" sz="4400" dirty="0" smtClean="0">
                <a:solidFill>
                  <a:schemeClr val="accent4">
                    <a:lumMod val="50000"/>
                  </a:schemeClr>
                </a:solidFill>
              </a:rPr>
              <a:t>Family/</a:t>
            </a:r>
            <a:r>
              <a:rPr lang="en-NZ" sz="4400" dirty="0" err="1" smtClean="0">
                <a:solidFill>
                  <a:schemeClr val="accent4">
                    <a:lumMod val="50000"/>
                  </a:schemeClr>
                </a:solidFill>
              </a:rPr>
              <a:t>Whanau</a:t>
            </a:r>
            <a:endParaRPr lang="en-NZ" sz="4400" dirty="0" smtClean="0">
              <a:solidFill>
                <a:schemeClr val="accent4">
                  <a:lumMod val="50000"/>
                </a:schemeClr>
              </a:solidFill>
            </a:endParaRPr>
          </a:p>
          <a:p>
            <a:r>
              <a:rPr lang="en-NZ" sz="4400" dirty="0" smtClean="0">
                <a:solidFill>
                  <a:schemeClr val="accent4">
                    <a:lumMod val="50000"/>
                  </a:schemeClr>
                </a:solidFill>
              </a:rPr>
              <a:t>Men </a:t>
            </a:r>
            <a:r>
              <a:rPr lang="en-NZ" sz="3600" dirty="0" smtClean="0">
                <a:solidFill>
                  <a:schemeClr val="accent4">
                    <a:lumMod val="50000"/>
                  </a:schemeClr>
                </a:solidFill>
              </a:rPr>
              <a:t>(Crisis Services/Caregivers)</a:t>
            </a:r>
            <a:endParaRPr lang="en-NZ" sz="4400" dirty="0">
              <a:solidFill>
                <a:schemeClr val="accent4">
                  <a:lumMod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16" y="6093296"/>
            <a:ext cx="1319940" cy="5760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772816"/>
            <a:ext cx="8352928" cy="646331"/>
          </a:xfrm>
          <a:prstGeom prst="rect">
            <a:avLst/>
          </a:prstGeom>
        </p:spPr>
        <p:txBody>
          <a:bodyPr wrap="square">
            <a:spAutoFit/>
          </a:bodyPr>
          <a:lstStyle/>
          <a:p>
            <a:endParaRPr lang="en-NZ" dirty="0" smtClean="0"/>
          </a:p>
          <a:p>
            <a:r>
              <a:rPr lang="en-NZ" dirty="0" smtClean="0"/>
              <a:t> </a:t>
            </a:r>
            <a:endParaRPr lang="en-NZ" dirty="0"/>
          </a:p>
        </p:txBody>
      </p:sp>
      <p:sp>
        <p:nvSpPr>
          <p:cNvPr id="7" name="Rectangle 6"/>
          <p:cNvSpPr/>
          <p:nvPr/>
        </p:nvSpPr>
        <p:spPr>
          <a:xfrm>
            <a:off x="1115616" y="476672"/>
            <a:ext cx="7344815" cy="769441"/>
          </a:xfrm>
          <a:prstGeom prst="rect">
            <a:avLst/>
          </a:prstGeom>
        </p:spPr>
        <p:txBody>
          <a:bodyPr wrap="square">
            <a:spAutoFit/>
          </a:bodyPr>
          <a:lstStyle/>
          <a:p>
            <a:pPr algn="ctr"/>
            <a:r>
              <a:rPr lang="en-US" sz="4400" b="1" dirty="0" smtClean="0">
                <a:solidFill>
                  <a:schemeClr val="accent1"/>
                </a:solidFill>
              </a:rPr>
              <a:t>Our</a:t>
            </a:r>
            <a:r>
              <a:rPr lang="en-US" sz="4400" b="1" dirty="0" smtClean="0">
                <a:solidFill>
                  <a:schemeClr val="accent4">
                    <a:lumMod val="50000"/>
                  </a:schemeClr>
                </a:solidFill>
              </a:rPr>
              <a:t> </a:t>
            </a:r>
            <a:r>
              <a:rPr lang="en-US" sz="4400" b="1" dirty="0" smtClean="0">
                <a:solidFill>
                  <a:schemeClr val="accent1"/>
                </a:solidFill>
              </a:rPr>
              <a:t>Services</a:t>
            </a:r>
            <a:endParaRPr lang="en-NZ" sz="4400" b="1" dirty="0">
              <a:solidFill>
                <a:schemeClr val="accent1"/>
              </a:solidFill>
            </a:endParaRPr>
          </a:p>
        </p:txBody>
      </p:sp>
      <p:pic>
        <p:nvPicPr>
          <p:cNvPr id="1026" name="Picture 2" descr="\\asa-akl-dc-02\shared\Communications\Logos\Service logos\help-community-icon-rgb.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3374" y="3688155"/>
            <a:ext cx="2960739" cy="21852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sa-akl-dc-02\shared\Communications\Logos\Service logos\help-crisis-icon-rgb.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250" y="1602266"/>
            <a:ext cx="2987750" cy="2105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a-akl-dc-02\shared\Communications\Logos\Service logos\help-justice-icon-rgb.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4250" y="3707871"/>
            <a:ext cx="2987750" cy="21694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sa-akl-dc-02\shared\Communications\Logos\Service logos\help-therapy-icon-rgb.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602266"/>
            <a:ext cx="2968375" cy="20928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16" y="6093296"/>
            <a:ext cx="1319940" cy="576065"/>
          </a:xfrm>
          <a:prstGeom prst="rect">
            <a:avLst/>
          </a:prstGeom>
        </p:spPr>
      </p:pic>
      <p:sp>
        <p:nvSpPr>
          <p:cNvPr id="2" name="TextBox 1"/>
          <p:cNvSpPr txBox="1"/>
          <p:nvPr/>
        </p:nvSpPr>
        <p:spPr>
          <a:xfrm>
            <a:off x="1619672" y="1628800"/>
            <a:ext cx="1656184" cy="369332"/>
          </a:xfrm>
          <a:prstGeom prst="rect">
            <a:avLst/>
          </a:prstGeom>
          <a:noFill/>
        </p:spPr>
        <p:txBody>
          <a:bodyPr wrap="square" rtlCol="0">
            <a:spAutoFit/>
          </a:bodyPr>
          <a:lstStyle/>
          <a:p>
            <a:r>
              <a:rPr lang="en-US" dirty="0" smtClean="0"/>
              <a:t>Crisis Service</a:t>
            </a:r>
            <a:endParaRPr lang="en-NZ" dirty="0"/>
          </a:p>
        </p:txBody>
      </p:sp>
      <p:sp>
        <p:nvSpPr>
          <p:cNvPr id="11" name="TextBox 10"/>
          <p:cNvSpPr txBox="1"/>
          <p:nvPr/>
        </p:nvSpPr>
        <p:spPr>
          <a:xfrm>
            <a:off x="1584250" y="3702269"/>
            <a:ext cx="1656184" cy="369332"/>
          </a:xfrm>
          <a:prstGeom prst="rect">
            <a:avLst/>
          </a:prstGeom>
          <a:noFill/>
        </p:spPr>
        <p:txBody>
          <a:bodyPr wrap="square" rtlCol="0">
            <a:spAutoFit/>
          </a:bodyPr>
          <a:lstStyle/>
          <a:p>
            <a:r>
              <a:rPr lang="en-US" dirty="0" smtClean="0"/>
              <a:t>Justice Service</a:t>
            </a:r>
            <a:endParaRPr lang="en-NZ" dirty="0"/>
          </a:p>
        </p:txBody>
      </p:sp>
      <p:sp>
        <p:nvSpPr>
          <p:cNvPr id="12" name="TextBox 11"/>
          <p:cNvSpPr txBox="1"/>
          <p:nvPr/>
        </p:nvSpPr>
        <p:spPr>
          <a:xfrm>
            <a:off x="4563374" y="3707871"/>
            <a:ext cx="2771726" cy="369332"/>
          </a:xfrm>
          <a:prstGeom prst="rect">
            <a:avLst/>
          </a:prstGeom>
          <a:noFill/>
        </p:spPr>
        <p:txBody>
          <a:bodyPr wrap="square" rtlCol="0">
            <a:spAutoFit/>
          </a:bodyPr>
          <a:lstStyle/>
          <a:p>
            <a:r>
              <a:rPr lang="en-US" dirty="0" smtClean="0"/>
              <a:t>Child Prevention Education</a:t>
            </a:r>
            <a:endParaRPr lang="en-NZ" dirty="0"/>
          </a:p>
        </p:txBody>
      </p:sp>
      <p:sp>
        <p:nvSpPr>
          <p:cNvPr id="13" name="TextBox 12"/>
          <p:cNvSpPr txBox="1"/>
          <p:nvPr/>
        </p:nvSpPr>
        <p:spPr>
          <a:xfrm>
            <a:off x="4572000" y="1603568"/>
            <a:ext cx="1944216" cy="369332"/>
          </a:xfrm>
          <a:prstGeom prst="rect">
            <a:avLst/>
          </a:prstGeom>
          <a:noFill/>
        </p:spPr>
        <p:txBody>
          <a:bodyPr wrap="square" rtlCol="0">
            <a:spAutoFit/>
          </a:bodyPr>
          <a:lstStyle/>
          <a:p>
            <a:r>
              <a:rPr lang="en-US" dirty="0" smtClean="0"/>
              <a:t>Therapy Service</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326" y="127616"/>
            <a:ext cx="7498080" cy="1143000"/>
          </a:xfrm>
        </p:spPr>
        <p:txBody>
          <a:bodyPr/>
          <a:lstStyle/>
          <a:p>
            <a:pPr algn="ctr"/>
            <a:r>
              <a:rPr lang="en-NZ" b="1" dirty="0" smtClean="0">
                <a:solidFill>
                  <a:schemeClr val="accent1"/>
                </a:solidFill>
              </a:rPr>
              <a:t>Crisis</a:t>
            </a:r>
            <a:r>
              <a:rPr lang="en-NZ" b="1" dirty="0" smtClean="0">
                <a:solidFill>
                  <a:schemeClr val="accent4">
                    <a:lumMod val="50000"/>
                  </a:schemeClr>
                </a:solidFill>
              </a:rPr>
              <a:t> </a:t>
            </a:r>
            <a:r>
              <a:rPr lang="en-NZ" b="1" dirty="0" smtClean="0">
                <a:solidFill>
                  <a:schemeClr val="accent1"/>
                </a:solidFill>
              </a:rPr>
              <a:t>Support</a:t>
            </a:r>
            <a:endParaRPr lang="en-NZ" b="1" dirty="0">
              <a:solidFill>
                <a:schemeClr val="accent1"/>
              </a:solidFill>
            </a:endParaRPr>
          </a:p>
        </p:txBody>
      </p:sp>
      <p:sp>
        <p:nvSpPr>
          <p:cNvPr id="3" name="Content Placeholder 2"/>
          <p:cNvSpPr>
            <a:spLocks noGrp="1"/>
          </p:cNvSpPr>
          <p:nvPr>
            <p:ph idx="1"/>
          </p:nvPr>
        </p:nvSpPr>
        <p:spPr>
          <a:xfrm>
            <a:off x="1372244" y="2352603"/>
            <a:ext cx="7293496" cy="3812696"/>
          </a:xfrm>
        </p:spPr>
        <p:txBody>
          <a:bodyPr>
            <a:noAutofit/>
          </a:bodyPr>
          <a:lstStyle/>
          <a:p>
            <a:r>
              <a:rPr lang="en-NZ" sz="4400" dirty="0" smtClean="0">
                <a:solidFill>
                  <a:schemeClr val="accent4">
                    <a:lumMod val="50000"/>
                  </a:schemeClr>
                </a:solidFill>
              </a:rPr>
              <a:t>24/7 HELPline</a:t>
            </a:r>
          </a:p>
          <a:p>
            <a:r>
              <a:rPr lang="en-NZ" sz="4400" dirty="0" smtClean="0">
                <a:solidFill>
                  <a:schemeClr val="accent4">
                    <a:lumMod val="50000"/>
                  </a:schemeClr>
                </a:solidFill>
              </a:rPr>
              <a:t>24/7 Police and Medical Callouts</a:t>
            </a:r>
          </a:p>
          <a:p>
            <a:r>
              <a:rPr lang="en-NZ" sz="4400" dirty="0" smtClean="0">
                <a:solidFill>
                  <a:schemeClr val="accent4">
                    <a:lumMod val="50000"/>
                  </a:schemeClr>
                </a:solidFill>
              </a:rPr>
              <a:t>Interim Support Sessions </a:t>
            </a:r>
          </a:p>
          <a:p>
            <a:r>
              <a:rPr lang="en-NZ" sz="4400" dirty="0" smtClean="0">
                <a:solidFill>
                  <a:schemeClr val="accent4">
                    <a:lumMod val="50000"/>
                  </a:schemeClr>
                </a:solidFill>
              </a:rPr>
              <a:t>Referrals</a:t>
            </a:r>
            <a:endParaRPr lang="en-NZ" sz="4400" dirty="0">
              <a:solidFill>
                <a:schemeClr val="accent4">
                  <a:lumMod val="50000"/>
                </a:schemeClr>
              </a:solidFill>
            </a:endParaRPr>
          </a:p>
        </p:txBody>
      </p:sp>
      <p:pic>
        <p:nvPicPr>
          <p:cNvPr id="5" name="Picture 3" descr="\\asa-akl-dc-02\shared\Communications\Logos\Service logos\help-crisis-icon-rgb.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786" y="1268760"/>
            <a:ext cx="2483694" cy="17503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16" y="6093296"/>
            <a:ext cx="1319940" cy="5760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996952"/>
            <a:ext cx="7498080" cy="1143000"/>
          </a:xfrm>
        </p:spPr>
        <p:txBody>
          <a:bodyPr>
            <a:normAutofit fontScale="90000"/>
          </a:bodyPr>
          <a:lstStyle/>
          <a:p>
            <a:pPr algn="ctr"/>
            <a:r>
              <a:rPr lang="en-NZ" sz="4400" b="1" dirty="0">
                <a:solidFill>
                  <a:schemeClr val="accent1"/>
                </a:solidFill>
                <a:latin typeface="Arial" pitchFamily="34" charset="0"/>
                <a:cs typeface="Arial" pitchFamily="34" charset="0"/>
              </a:rPr>
              <a:t>Role of the </a:t>
            </a:r>
            <a:r>
              <a:rPr lang="en-NZ" sz="4400" b="1" dirty="0" smtClean="0">
                <a:solidFill>
                  <a:schemeClr val="accent1"/>
                </a:solidFill>
                <a:latin typeface="Arial" pitchFamily="34" charset="0"/>
                <a:cs typeface="Arial" pitchFamily="34" charset="0"/>
              </a:rPr>
              <a:t/>
            </a:r>
            <a:br>
              <a:rPr lang="en-NZ" sz="4400" b="1" dirty="0" smtClean="0">
                <a:solidFill>
                  <a:schemeClr val="accent1"/>
                </a:solidFill>
                <a:latin typeface="Arial" pitchFamily="34" charset="0"/>
                <a:cs typeface="Arial" pitchFamily="34" charset="0"/>
              </a:rPr>
            </a:br>
            <a:r>
              <a:rPr lang="en-NZ" sz="4400" b="1" dirty="0" smtClean="0">
                <a:solidFill>
                  <a:schemeClr val="accent1"/>
                </a:solidFill>
                <a:latin typeface="Arial" pitchFamily="34" charset="0"/>
                <a:cs typeface="Arial" pitchFamily="34" charset="0"/>
              </a:rPr>
              <a:t>Crisis </a:t>
            </a:r>
            <a:r>
              <a:rPr lang="en-NZ" sz="4400" b="1" dirty="0">
                <a:solidFill>
                  <a:schemeClr val="accent1"/>
                </a:solidFill>
                <a:latin typeface="Arial" pitchFamily="34" charset="0"/>
                <a:cs typeface="Arial" pitchFamily="34" charset="0"/>
              </a:rPr>
              <a:t>Support </a:t>
            </a:r>
            <a:r>
              <a:rPr lang="en-NZ" sz="4400" b="1" dirty="0" smtClean="0">
                <a:solidFill>
                  <a:schemeClr val="accent1"/>
                </a:solidFill>
                <a:latin typeface="Arial" pitchFamily="34" charset="0"/>
                <a:cs typeface="Arial" pitchFamily="34" charset="0"/>
              </a:rPr>
              <a:t>Worker</a:t>
            </a:r>
            <a:endParaRPr lang="en-NZ" dirty="0">
              <a:solidFill>
                <a:schemeClr val="accent1"/>
              </a:solidFill>
            </a:endParaRPr>
          </a:p>
        </p:txBody>
      </p:sp>
      <p:sp>
        <p:nvSpPr>
          <p:cNvPr id="4" name="TextBox 3"/>
          <p:cNvSpPr txBox="1"/>
          <p:nvPr/>
        </p:nvSpPr>
        <p:spPr>
          <a:xfrm>
            <a:off x="1475656" y="5805264"/>
            <a:ext cx="7272808" cy="584775"/>
          </a:xfrm>
          <a:prstGeom prst="rect">
            <a:avLst/>
          </a:prstGeom>
          <a:noFill/>
        </p:spPr>
        <p:txBody>
          <a:bodyPr wrap="square" rtlCol="0">
            <a:spAutoFit/>
          </a:bodyPr>
          <a:lstStyle/>
          <a:p>
            <a:pPr algn="ctr"/>
            <a:r>
              <a:rPr lang="en-NZ" sz="3200" b="1" dirty="0" smtClean="0">
                <a:solidFill>
                  <a:schemeClr val="accent4">
                    <a:lumMod val="75000"/>
                  </a:schemeClr>
                </a:solidFill>
              </a:rPr>
              <a:t>Listen. Support. Heal</a:t>
            </a:r>
            <a:endParaRPr lang="en-NZ" sz="3200" dirty="0">
              <a:solidFill>
                <a:schemeClr val="accent4">
                  <a:lumMod val="75000"/>
                </a:schemeClr>
              </a:solidFill>
            </a:endParaRPr>
          </a:p>
        </p:txBody>
      </p:sp>
      <p:pic>
        <p:nvPicPr>
          <p:cNvPr id="5" name="Picture 2" descr="C:\Users\Stephanie\AppData\Local\Microsoft\Windows\Temporary Internet Files\Content.Outlook\PJHG6QK7\help-logo-main-cmyk.tif"/>
          <p:cNvPicPr>
            <a:picLocks noChangeAspect="1" noChangeArrowheads="1"/>
          </p:cNvPicPr>
          <p:nvPr/>
        </p:nvPicPr>
        <p:blipFill>
          <a:blip r:embed="rId2" cstate="print"/>
          <a:srcRect/>
          <a:stretch>
            <a:fillRect/>
          </a:stretch>
        </p:blipFill>
        <p:spPr bwMode="auto">
          <a:xfrm>
            <a:off x="2771800" y="116632"/>
            <a:ext cx="4656596" cy="1926976"/>
          </a:xfrm>
          <a:prstGeom prst="rect">
            <a:avLst/>
          </a:prstGeom>
          <a:noFill/>
        </p:spPr>
      </p:pic>
    </p:spTree>
    <p:extLst>
      <p:ext uri="{BB962C8B-B14F-4D97-AF65-F5344CB8AC3E}">
        <p14:creationId xmlns:p14="http://schemas.microsoft.com/office/powerpoint/2010/main" val="2589427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05548" y="1356663"/>
            <a:ext cx="5626968" cy="2439928"/>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ctr">
              <a:buNone/>
            </a:pPr>
            <a:r>
              <a:rPr lang="en-NZ" dirty="0" smtClean="0">
                <a:solidFill>
                  <a:schemeClr val="tx1"/>
                </a:solidFill>
              </a:rPr>
              <a:t>TRAUMATIC </a:t>
            </a:r>
          </a:p>
          <a:p>
            <a:pPr marL="0" indent="0" algn="ctr">
              <a:buNone/>
            </a:pPr>
            <a:r>
              <a:rPr lang="en-NZ" dirty="0" smtClean="0">
                <a:solidFill>
                  <a:schemeClr val="tx1"/>
                </a:solidFill>
              </a:rPr>
              <a:t>EVENT</a:t>
            </a:r>
            <a:endParaRPr lang="en-NZ" dirty="0">
              <a:solidFill>
                <a:schemeClr val="tx1"/>
              </a:solidFill>
            </a:endParaRPr>
          </a:p>
        </p:txBody>
      </p:sp>
      <p:cxnSp>
        <p:nvCxnSpPr>
          <p:cNvPr id="6" name="Straight Connector 5"/>
          <p:cNvCxnSpPr/>
          <p:nvPr/>
        </p:nvCxnSpPr>
        <p:spPr>
          <a:xfrm flipH="1">
            <a:off x="1140380" y="3140968"/>
            <a:ext cx="1862738" cy="1259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p:cNvCxnSpPr>
          <p:nvPr/>
        </p:nvCxnSpPr>
        <p:spPr>
          <a:xfrm flipH="1" flipV="1">
            <a:off x="1057476" y="1932727"/>
            <a:ext cx="648072" cy="397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32" idx="2"/>
          </p:cNvCxnSpPr>
          <p:nvPr/>
        </p:nvCxnSpPr>
        <p:spPr>
          <a:xfrm flipH="1" flipV="1">
            <a:off x="2052681" y="1431360"/>
            <a:ext cx="423047" cy="320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797128" y="1431360"/>
            <a:ext cx="208050" cy="267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722742" y="984503"/>
            <a:ext cx="729810" cy="899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858739" y="1704561"/>
            <a:ext cx="1054812" cy="500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3"/>
          </p:cNvCxnSpPr>
          <p:nvPr/>
        </p:nvCxnSpPr>
        <p:spPr>
          <a:xfrm flipV="1">
            <a:off x="7332516" y="2708920"/>
            <a:ext cx="747280" cy="148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82221" y="3356992"/>
            <a:ext cx="1323935"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94434" y="3235042"/>
            <a:ext cx="1513554" cy="1377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13975" y="3479202"/>
            <a:ext cx="449400" cy="1526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037266" y="3425393"/>
            <a:ext cx="102552" cy="1628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499062" y="3216674"/>
            <a:ext cx="1008112" cy="139581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465020" y="1062028"/>
            <a:ext cx="1175322" cy="369332"/>
          </a:xfrm>
          <a:prstGeom prst="rect">
            <a:avLst/>
          </a:prstGeom>
          <a:noFill/>
        </p:spPr>
        <p:txBody>
          <a:bodyPr wrap="none" rtlCol="0">
            <a:spAutoFit/>
          </a:bodyPr>
          <a:lstStyle/>
          <a:p>
            <a:r>
              <a:rPr lang="en-NZ" dirty="0" smtClean="0"/>
              <a:t>Numbness</a:t>
            </a:r>
            <a:endParaRPr lang="en-NZ" dirty="0"/>
          </a:p>
        </p:txBody>
      </p:sp>
      <p:sp>
        <p:nvSpPr>
          <p:cNvPr id="33" name="TextBox 32"/>
          <p:cNvSpPr txBox="1"/>
          <p:nvPr/>
        </p:nvSpPr>
        <p:spPr>
          <a:xfrm>
            <a:off x="7947872" y="2425793"/>
            <a:ext cx="753732" cy="369332"/>
          </a:xfrm>
          <a:prstGeom prst="rect">
            <a:avLst/>
          </a:prstGeom>
          <a:noFill/>
        </p:spPr>
        <p:txBody>
          <a:bodyPr wrap="none" rtlCol="0">
            <a:spAutoFit/>
          </a:bodyPr>
          <a:lstStyle/>
          <a:p>
            <a:r>
              <a:rPr lang="en-NZ" dirty="0" smtClean="0"/>
              <a:t>Anger</a:t>
            </a:r>
            <a:endParaRPr lang="en-NZ" dirty="0"/>
          </a:p>
        </p:txBody>
      </p:sp>
      <p:sp>
        <p:nvSpPr>
          <p:cNvPr id="34" name="TextBox 33"/>
          <p:cNvSpPr txBox="1"/>
          <p:nvPr/>
        </p:nvSpPr>
        <p:spPr>
          <a:xfrm>
            <a:off x="7533803" y="3240727"/>
            <a:ext cx="1144865" cy="369332"/>
          </a:xfrm>
          <a:prstGeom prst="rect">
            <a:avLst/>
          </a:prstGeom>
          <a:noFill/>
        </p:spPr>
        <p:txBody>
          <a:bodyPr wrap="none" rtlCol="0">
            <a:spAutoFit/>
          </a:bodyPr>
          <a:lstStyle/>
          <a:p>
            <a:r>
              <a:rPr lang="en-NZ" dirty="0" smtClean="0"/>
              <a:t>Confusion</a:t>
            </a:r>
            <a:endParaRPr lang="en-NZ" dirty="0"/>
          </a:p>
        </p:txBody>
      </p:sp>
      <p:sp>
        <p:nvSpPr>
          <p:cNvPr id="36" name="TextBox 35"/>
          <p:cNvSpPr txBox="1"/>
          <p:nvPr/>
        </p:nvSpPr>
        <p:spPr>
          <a:xfrm>
            <a:off x="3268141" y="877362"/>
            <a:ext cx="1524776" cy="646331"/>
          </a:xfrm>
          <a:prstGeom prst="rect">
            <a:avLst/>
          </a:prstGeom>
          <a:noFill/>
        </p:spPr>
        <p:txBody>
          <a:bodyPr wrap="none" rtlCol="0">
            <a:spAutoFit/>
          </a:bodyPr>
          <a:lstStyle/>
          <a:p>
            <a:r>
              <a:rPr lang="en-NZ" dirty="0" smtClean="0"/>
              <a:t>Difficulty </a:t>
            </a:r>
          </a:p>
          <a:p>
            <a:r>
              <a:rPr lang="en-NZ" dirty="0" smtClean="0"/>
              <a:t>Concentrating</a:t>
            </a:r>
            <a:endParaRPr lang="en-NZ" dirty="0"/>
          </a:p>
        </p:txBody>
      </p:sp>
      <p:sp>
        <p:nvSpPr>
          <p:cNvPr id="38" name="TextBox 37"/>
          <p:cNvSpPr txBox="1"/>
          <p:nvPr/>
        </p:nvSpPr>
        <p:spPr>
          <a:xfrm>
            <a:off x="6034955" y="692696"/>
            <a:ext cx="1603772" cy="369332"/>
          </a:xfrm>
          <a:prstGeom prst="rect">
            <a:avLst/>
          </a:prstGeom>
          <a:noFill/>
        </p:spPr>
        <p:txBody>
          <a:bodyPr wrap="none" rtlCol="0">
            <a:spAutoFit/>
          </a:bodyPr>
          <a:lstStyle/>
          <a:p>
            <a:r>
              <a:rPr lang="en-NZ" dirty="0" smtClean="0"/>
              <a:t>Despair/Crying</a:t>
            </a:r>
            <a:endParaRPr lang="en-NZ" dirty="0"/>
          </a:p>
        </p:txBody>
      </p:sp>
      <p:sp>
        <p:nvSpPr>
          <p:cNvPr id="39" name="TextBox 38"/>
          <p:cNvSpPr txBox="1"/>
          <p:nvPr/>
        </p:nvSpPr>
        <p:spPr>
          <a:xfrm>
            <a:off x="1697887" y="4636458"/>
            <a:ext cx="1555682" cy="369332"/>
          </a:xfrm>
          <a:prstGeom prst="rect">
            <a:avLst/>
          </a:prstGeom>
          <a:noFill/>
        </p:spPr>
        <p:txBody>
          <a:bodyPr wrap="none" rtlCol="0">
            <a:spAutoFit/>
          </a:bodyPr>
          <a:lstStyle/>
          <a:p>
            <a:r>
              <a:rPr lang="en-NZ" dirty="0" err="1" smtClean="0"/>
              <a:t>Hypervigilance</a:t>
            </a:r>
            <a:endParaRPr lang="en-NZ" dirty="0"/>
          </a:p>
        </p:txBody>
      </p:sp>
      <p:sp>
        <p:nvSpPr>
          <p:cNvPr id="40" name="TextBox 39"/>
          <p:cNvSpPr txBox="1"/>
          <p:nvPr/>
        </p:nvSpPr>
        <p:spPr>
          <a:xfrm>
            <a:off x="7097318" y="4684494"/>
            <a:ext cx="1701107" cy="369332"/>
          </a:xfrm>
          <a:prstGeom prst="rect">
            <a:avLst/>
          </a:prstGeom>
          <a:noFill/>
        </p:spPr>
        <p:txBody>
          <a:bodyPr wrap="none" rtlCol="0">
            <a:spAutoFit/>
          </a:bodyPr>
          <a:lstStyle/>
          <a:p>
            <a:r>
              <a:rPr lang="en-NZ" dirty="0" smtClean="0"/>
              <a:t>Self Destruction</a:t>
            </a:r>
            <a:endParaRPr lang="en-NZ" dirty="0"/>
          </a:p>
        </p:txBody>
      </p:sp>
      <p:sp>
        <p:nvSpPr>
          <p:cNvPr id="41" name="TextBox 40"/>
          <p:cNvSpPr txBox="1"/>
          <p:nvPr/>
        </p:nvSpPr>
        <p:spPr>
          <a:xfrm>
            <a:off x="5153943" y="4900686"/>
            <a:ext cx="1812547" cy="369332"/>
          </a:xfrm>
          <a:prstGeom prst="rect">
            <a:avLst/>
          </a:prstGeom>
          <a:noFill/>
        </p:spPr>
        <p:txBody>
          <a:bodyPr wrap="none" rtlCol="0">
            <a:spAutoFit/>
          </a:bodyPr>
          <a:lstStyle/>
          <a:p>
            <a:r>
              <a:rPr lang="en-NZ" dirty="0" smtClean="0"/>
              <a:t>Avoidance/Denial</a:t>
            </a:r>
            <a:endParaRPr lang="en-NZ" dirty="0"/>
          </a:p>
        </p:txBody>
      </p:sp>
      <p:sp>
        <p:nvSpPr>
          <p:cNvPr id="42" name="TextBox 41"/>
          <p:cNvSpPr txBox="1"/>
          <p:nvPr/>
        </p:nvSpPr>
        <p:spPr>
          <a:xfrm>
            <a:off x="7308304" y="1412776"/>
            <a:ext cx="1863011" cy="369332"/>
          </a:xfrm>
          <a:prstGeom prst="rect">
            <a:avLst/>
          </a:prstGeom>
          <a:noFill/>
        </p:spPr>
        <p:txBody>
          <a:bodyPr wrap="none" rtlCol="0">
            <a:spAutoFit/>
          </a:bodyPr>
          <a:lstStyle/>
          <a:p>
            <a:r>
              <a:rPr lang="en-NZ" dirty="0" smtClean="0"/>
              <a:t>Humour/Laughter</a:t>
            </a:r>
            <a:endParaRPr lang="en-NZ" dirty="0"/>
          </a:p>
        </p:txBody>
      </p:sp>
      <p:sp>
        <p:nvSpPr>
          <p:cNvPr id="43" name="TextBox 42"/>
          <p:cNvSpPr txBox="1"/>
          <p:nvPr/>
        </p:nvSpPr>
        <p:spPr>
          <a:xfrm>
            <a:off x="178101" y="4260522"/>
            <a:ext cx="1944216" cy="369332"/>
          </a:xfrm>
          <a:prstGeom prst="rect">
            <a:avLst/>
          </a:prstGeom>
          <a:noFill/>
        </p:spPr>
        <p:txBody>
          <a:bodyPr wrap="square" rtlCol="0">
            <a:spAutoFit/>
          </a:bodyPr>
          <a:lstStyle/>
          <a:p>
            <a:r>
              <a:rPr lang="en-NZ" dirty="0" smtClean="0"/>
              <a:t>Dissociative</a:t>
            </a:r>
            <a:endParaRPr lang="en-NZ" dirty="0"/>
          </a:p>
        </p:txBody>
      </p:sp>
      <p:sp>
        <p:nvSpPr>
          <p:cNvPr id="44" name="TextBox 43"/>
          <p:cNvSpPr txBox="1"/>
          <p:nvPr/>
        </p:nvSpPr>
        <p:spPr>
          <a:xfrm>
            <a:off x="102154" y="1478106"/>
            <a:ext cx="1591654" cy="369332"/>
          </a:xfrm>
          <a:prstGeom prst="rect">
            <a:avLst/>
          </a:prstGeom>
          <a:noFill/>
        </p:spPr>
        <p:txBody>
          <a:bodyPr wrap="none" rtlCol="0">
            <a:spAutoFit/>
          </a:bodyPr>
          <a:lstStyle/>
          <a:p>
            <a:r>
              <a:rPr lang="en-NZ" dirty="0" smtClean="0"/>
              <a:t>Easily triggered</a:t>
            </a:r>
            <a:endParaRPr lang="en-NZ" dirty="0"/>
          </a:p>
        </p:txBody>
      </p:sp>
      <p:sp>
        <p:nvSpPr>
          <p:cNvPr id="45" name="TextBox 44"/>
          <p:cNvSpPr txBox="1"/>
          <p:nvPr/>
        </p:nvSpPr>
        <p:spPr>
          <a:xfrm>
            <a:off x="2380558" y="5193196"/>
            <a:ext cx="3299942" cy="646331"/>
          </a:xfrm>
          <a:prstGeom prst="rect">
            <a:avLst/>
          </a:prstGeom>
          <a:noFill/>
        </p:spPr>
        <p:txBody>
          <a:bodyPr wrap="none" rtlCol="0">
            <a:spAutoFit/>
          </a:bodyPr>
          <a:lstStyle/>
          <a:p>
            <a:r>
              <a:rPr lang="en-NZ" dirty="0" smtClean="0"/>
              <a:t>Confident and determined; </a:t>
            </a:r>
          </a:p>
          <a:p>
            <a:r>
              <a:rPr lang="en-NZ" dirty="0" smtClean="0"/>
              <a:t>committed to the police process </a:t>
            </a:r>
            <a:endParaRPr lang="en-NZ" dirty="0"/>
          </a:p>
        </p:txBody>
      </p:sp>
      <p:cxnSp>
        <p:nvCxnSpPr>
          <p:cNvPr id="48" name="Straight Connector 47"/>
          <p:cNvCxnSpPr>
            <a:stCxn id="4" idx="1"/>
          </p:cNvCxnSpPr>
          <p:nvPr/>
        </p:nvCxnSpPr>
        <p:spPr>
          <a:xfrm flipH="1">
            <a:off x="1259632" y="2329810"/>
            <a:ext cx="445916" cy="242645"/>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57226" y="2425793"/>
            <a:ext cx="1159292" cy="369332"/>
          </a:xfrm>
          <a:prstGeom prst="rect">
            <a:avLst/>
          </a:prstGeom>
          <a:noFill/>
        </p:spPr>
        <p:txBody>
          <a:bodyPr wrap="none" rtlCol="0">
            <a:spAutoFit/>
          </a:bodyPr>
          <a:lstStyle/>
          <a:p>
            <a:r>
              <a:rPr lang="en-NZ" dirty="0" smtClean="0"/>
              <a:t>Flashbacks</a:t>
            </a:r>
            <a:endParaRPr lang="en-NZ" dirty="0"/>
          </a:p>
        </p:txBody>
      </p:sp>
      <p:sp>
        <p:nvSpPr>
          <p:cNvPr id="51" name="TextBox 50"/>
          <p:cNvSpPr txBox="1"/>
          <p:nvPr/>
        </p:nvSpPr>
        <p:spPr>
          <a:xfrm>
            <a:off x="6660822" y="6457277"/>
            <a:ext cx="2246577" cy="276999"/>
          </a:xfrm>
          <a:prstGeom prst="rect">
            <a:avLst/>
          </a:prstGeom>
          <a:noFill/>
        </p:spPr>
        <p:txBody>
          <a:bodyPr wrap="none" rtlCol="0">
            <a:spAutoFit/>
          </a:bodyPr>
          <a:lstStyle/>
          <a:p>
            <a:r>
              <a:rPr lang="en-NZ" sz="1200" dirty="0" smtClean="0"/>
              <a:t>Adapted from </a:t>
            </a:r>
            <a:r>
              <a:rPr lang="en-NZ" sz="1200" dirty="0" err="1" smtClean="0"/>
              <a:t>Janina</a:t>
            </a:r>
            <a:r>
              <a:rPr lang="en-NZ" sz="1200" dirty="0" smtClean="0"/>
              <a:t> Fisher, </a:t>
            </a:r>
            <a:r>
              <a:rPr lang="en-NZ" sz="1200" dirty="0"/>
              <a:t>P</a:t>
            </a:r>
            <a:r>
              <a:rPr lang="en-NZ" sz="1200" dirty="0" smtClean="0"/>
              <a:t>h.D.</a:t>
            </a:r>
            <a:endParaRPr lang="en-NZ" sz="1200" dirty="0"/>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16" y="6093296"/>
            <a:ext cx="1319940" cy="576065"/>
          </a:xfrm>
          <a:prstGeom prst="rect">
            <a:avLst/>
          </a:prstGeom>
        </p:spPr>
      </p:pic>
    </p:spTree>
    <p:extLst>
      <p:ext uri="{BB962C8B-B14F-4D97-AF65-F5344CB8AC3E}">
        <p14:creationId xmlns:p14="http://schemas.microsoft.com/office/powerpoint/2010/main" val="1057654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476672"/>
            <a:ext cx="7399784" cy="914400"/>
          </a:xfrm>
        </p:spPr>
        <p:txBody>
          <a:bodyPr/>
          <a:lstStyle/>
          <a:p>
            <a:r>
              <a:rPr lang="en-NZ" dirty="0" smtClean="0">
                <a:solidFill>
                  <a:schemeClr val="accent1"/>
                </a:solidFill>
              </a:rPr>
              <a:t>Disempowerment</a:t>
            </a:r>
            <a:r>
              <a:rPr lang="en-NZ" dirty="0" smtClean="0"/>
              <a:t> </a:t>
            </a:r>
            <a:endParaRPr lang="en-NZ" dirty="0"/>
          </a:p>
        </p:txBody>
      </p:sp>
      <p:sp>
        <p:nvSpPr>
          <p:cNvPr id="6" name="Rectangle 5"/>
          <p:cNvSpPr/>
          <p:nvPr/>
        </p:nvSpPr>
        <p:spPr>
          <a:xfrm>
            <a:off x="1259632" y="3140968"/>
            <a:ext cx="4046301" cy="846386"/>
          </a:xfrm>
          <a:prstGeom prst="rect">
            <a:avLst/>
          </a:prstGeom>
        </p:spPr>
        <p:txBody>
          <a:bodyPr wrap="none">
            <a:spAutoFit/>
          </a:bodyPr>
          <a:lstStyle/>
          <a:p>
            <a:r>
              <a:rPr lang="en-NZ" sz="4900" dirty="0" smtClean="0">
                <a:solidFill>
                  <a:schemeClr val="accent1"/>
                </a:solidFill>
              </a:rPr>
              <a:t>Disconnection</a:t>
            </a:r>
            <a:r>
              <a:rPr lang="en-NZ" sz="4900" dirty="0" smtClean="0"/>
              <a:t> </a:t>
            </a:r>
            <a:endParaRPr lang="en-NZ" sz="4900" dirty="0"/>
          </a:p>
        </p:txBody>
      </p:sp>
      <p:sp>
        <p:nvSpPr>
          <p:cNvPr id="7" name="Rectangle 6"/>
          <p:cNvSpPr/>
          <p:nvPr/>
        </p:nvSpPr>
        <p:spPr>
          <a:xfrm>
            <a:off x="2755541" y="4365104"/>
            <a:ext cx="5851787" cy="954107"/>
          </a:xfrm>
          <a:prstGeom prst="rect">
            <a:avLst/>
          </a:prstGeom>
        </p:spPr>
        <p:txBody>
          <a:bodyPr wrap="square">
            <a:spAutoFit/>
          </a:bodyPr>
          <a:lstStyle/>
          <a:p>
            <a:r>
              <a:rPr lang="en-NZ" sz="2800" dirty="0" smtClean="0"/>
              <a:t>Sense </a:t>
            </a:r>
            <a:r>
              <a:rPr lang="en-NZ" sz="2800" dirty="0"/>
              <a:t>of difference or alienation from others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16" y="6093296"/>
            <a:ext cx="1319940" cy="576065"/>
          </a:xfrm>
          <a:prstGeom prst="rect">
            <a:avLst/>
          </a:prstGeom>
        </p:spPr>
      </p:pic>
      <p:sp>
        <p:nvSpPr>
          <p:cNvPr id="4" name="Rectangle 3"/>
          <p:cNvSpPr/>
          <p:nvPr/>
        </p:nvSpPr>
        <p:spPr>
          <a:xfrm>
            <a:off x="2755541" y="1700808"/>
            <a:ext cx="5547609" cy="523220"/>
          </a:xfrm>
          <a:prstGeom prst="rect">
            <a:avLst/>
          </a:prstGeom>
        </p:spPr>
        <p:txBody>
          <a:bodyPr wrap="none">
            <a:spAutoFit/>
          </a:bodyPr>
          <a:lstStyle/>
          <a:p>
            <a:pPr marL="18288" indent="0">
              <a:buNone/>
            </a:pPr>
            <a:r>
              <a:rPr lang="en-NZ" sz="2800" dirty="0"/>
              <a:t>Decreased sense of personal control</a:t>
            </a:r>
          </a:p>
        </p:txBody>
      </p:sp>
    </p:spTree>
    <p:extLst>
      <p:ext uri="{BB962C8B-B14F-4D97-AF65-F5344CB8AC3E}">
        <p14:creationId xmlns:p14="http://schemas.microsoft.com/office/powerpoint/2010/main" val="36346260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942</TotalTime>
  <Words>899</Words>
  <Application>Microsoft Office PowerPoint</Application>
  <PresentationFormat>On-screen Show (4:3)</PresentationFormat>
  <Paragraphs>200</Paragraphs>
  <Slides>18</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宋体</vt:lpstr>
      <vt:lpstr>Arial</vt:lpstr>
      <vt:lpstr>Calibri</vt:lpstr>
      <vt:lpstr>Gill Sans MT</vt:lpstr>
      <vt:lpstr>Tahoma</vt:lpstr>
      <vt:lpstr>Tempus Sans ITC</vt:lpstr>
      <vt:lpstr>Times New Roman</vt:lpstr>
      <vt:lpstr>Verdana</vt:lpstr>
      <vt:lpstr>Wingdings</vt:lpstr>
      <vt:lpstr>Wingdings 2</vt:lpstr>
      <vt:lpstr>Solstice</vt:lpstr>
      <vt:lpstr>PowerPoint Presentation</vt:lpstr>
      <vt:lpstr>PowerPoint Presentation</vt:lpstr>
      <vt:lpstr>PowerPoint Presentation</vt:lpstr>
      <vt:lpstr>Who Do We HELP?</vt:lpstr>
      <vt:lpstr>PowerPoint Presentation</vt:lpstr>
      <vt:lpstr>Crisis Support</vt:lpstr>
      <vt:lpstr>Role of the  Crisis Support Worker</vt:lpstr>
      <vt:lpstr>PowerPoint Presentation</vt:lpstr>
      <vt:lpstr>Disempowerment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dc:creator>
  <cp:lastModifiedBy>Victoria Larbalestier</cp:lastModifiedBy>
  <cp:revision>88</cp:revision>
  <cp:lastPrinted>2016-05-11T06:12:06Z</cp:lastPrinted>
  <dcterms:created xsi:type="dcterms:W3CDTF">2013-05-23T21:25:07Z</dcterms:created>
  <dcterms:modified xsi:type="dcterms:W3CDTF">2016-05-11T06:12:11Z</dcterms:modified>
</cp:coreProperties>
</file>